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0" r:id="rId2"/>
    <p:sldId id="501" r:id="rId3"/>
    <p:sldId id="528" r:id="rId4"/>
    <p:sldId id="527" r:id="rId5"/>
    <p:sldId id="531" r:id="rId6"/>
    <p:sldId id="529" r:id="rId7"/>
    <p:sldId id="530" r:id="rId8"/>
    <p:sldId id="532" r:id="rId9"/>
    <p:sldId id="534" r:id="rId10"/>
    <p:sldId id="533" r:id="rId11"/>
    <p:sldId id="526" r:id="rId12"/>
    <p:sldId id="525" r:id="rId13"/>
    <p:sldId id="524" r:id="rId14"/>
    <p:sldId id="523" r:id="rId15"/>
    <p:sldId id="522" r:id="rId16"/>
    <p:sldId id="521" r:id="rId17"/>
    <p:sldId id="536" r:id="rId18"/>
    <p:sldId id="288" r:id="rId19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162"/>
    <a:srgbClr val="002774"/>
    <a:srgbClr val="EFF4FF"/>
    <a:srgbClr val="FFC306"/>
    <a:srgbClr val="EAEF3D"/>
    <a:srgbClr val="96665A"/>
    <a:srgbClr val="D88AE1"/>
    <a:srgbClr val="F4D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 autoAdjust="0"/>
  </p:normalViewPr>
  <p:slideViewPr>
    <p:cSldViewPr snapToGrid="0">
      <p:cViewPr varScale="1">
        <p:scale>
          <a:sx n="120" d="100"/>
          <a:sy n="120" d="100"/>
        </p:scale>
        <p:origin x="23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584F50D-B157-4715-AD38-9E7C7D95EE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r>
              <a:rPr lang="ru-RU"/>
              <a:t>УЧАСТИЕ ЦГБ ИМ. С.А. ЕСЕНИНА В КОНКУРСЕ НА СОЗДАНИЕ МОДЕЛЬНЫХ БИБЛИОТЕК НОВОГО ПОКОЛЕНИЯ В РАМКАХ НАЦИОНАЛЬНОГО ПРОЕКТА «КУЛЬТУРА»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A7A9E2-B58B-436E-9605-C97DE343AE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A14A50D-FD5D-4A1A-B4C2-C7E894A0167A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3BB4EE-0615-4A0D-BC10-1A7A64178F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4BA2D6-2DFD-439C-BEC6-D4D805C6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F57C6F7-0414-4D8B-82D2-CA0C464606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8307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r>
              <a:rPr lang="ru-RU"/>
              <a:t>УЧАСТИЕ ЦГБ ИМ. С.А. ЕСЕНИНА В КОНКУРСЕ НА СОЗДАНИЕ МОДЕЛЬНЫХ БИБЛИОТЕК НОВОГО ПОКОЛЕНИЯ В РАМКАХ НАЦИОНАЛЬНОГО ПРОЕКТА «КУЛЬТУРА»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9E271C4E-5A3F-4246-83F1-A627DD77E743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10A91CC-7368-45A6-9847-B15C66E627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16430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C91FD-77F3-44BB-8959-C1C943010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68E0D0-6071-418B-AFE0-49FD0238E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C9ABB9-E3F9-426B-A433-75375F897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71DD-090E-42C8-8D95-8771E7506312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DE834-157A-453A-9266-301E1454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E85349-4BA7-4D31-B668-DE5D6EF5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6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219B6-37AF-4B99-B7DF-32F35634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C18AC3-9CB1-4D2D-8522-1A836920F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693049-006A-4E9B-9547-9CFAF8F2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7CA3-45FD-431D-B7BD-061E1199D2E3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8914CC-F90A-4FCF-9F18-C9F1BE614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1D54DD-1ADC-4CC5-8A99-04B1193F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65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42226A-235E-416F-B5E2-9E3381108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56FE26-283B-4568-887F-DAF32B693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D2EF97-EF82-424A-81EF-5E7187772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C842A-7E81-412D-8977-99665AD2E767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FA38-6341-400B-89FE-427D9D48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CD441-9DCE-47E6-A68F-87921391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5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5B90B1-6F8F-4782-BA28-99E65821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D3958-DEB1-4530-A549-7BAAC1D08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1616B0-2EDB-4A0F-8CBB-390737E3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C47F-81EC-45C8-ABA4-074637722B27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748C00-5E46-4203-9906-61601E19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79695-3F64-4405-BB11-A7CD5F16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9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855E5-DBAB-425A-A781-46AE1005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7C81F7-90B3-49EB-AFCC-7B97A1966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3C151D-7903-4AA9-B0D4-00D6432E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F416D-23AB-443D-B7BA-0DABFFE3BCA0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5981B3-EFD8-4212-9AE6-A5C494169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F37FB-DFDD-43AA-B8C8-D75D9EC4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87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396E2-4FB8-44FF-9C8F-03AAC09A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74430-0AAB-441C-B6A8-E420300E5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951C0C-FC29-4A0E-956D-B81F10362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D24B6C-C0A7-41B9-BFBD-1E1B883B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C8FE-5385-46F0-8147-CB9384D41A89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D33D66-6005-4283-8519-AA0ED39F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3D1E87-026A-4F67-8E68-FC7873010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46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1D592-17CA-46E5-8F73-10A19E72B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B14F4F-E465-41A2-A1BA-3E6A0BEA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AEC89F-9582-4F1C-B7E6-DD8C02B25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8C5D86-F74B-4AAC-93EE-01A427979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2FD68B-D603-48D1-A952-CE33318077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930909-BB16-452F-9511-DC0A1532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6E9BE-B581-413D-9F71-019188D6C540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78A297-0FCE-4414-8ACA-768C7A95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4F9A44-3855-46FC-8B59-DFA306D6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253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BB12D-DA48-4A5E-8278-14A9BF8D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E2CB0E-AF0C-4D1E-BFE3-0A44189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00E1-35FA-4DBF-9E6E-0887CA44432A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1FF37A-73BB-49CA-AD91-04826CFDB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058F44-BD7E-4B83-8F41-528F88C5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3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7CE27-D1AF-40BD-897C-0E15B530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6D20-AE49-4DDA-8A8D-80858A9D7B97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41D61B-4A7C-49EE-9AA1-E81048BC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F05BC0-508D-4A23-9D5D-3412C853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66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9AAF4-4B98-441A-8273-AB4CFD46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63422C-54BF-40C3-B07A-3703E2889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AA6858-3D5B-4E3B-8C19-265CC8C02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BE47D2-6261-48F2-A44A-4943681E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38756-E369-4CCD-BE2D-8C8ED002E00A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9B386D-8406-4CB4-B823-D2EF0BE5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96926D-CE78-4002-BCED-F45033F60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1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10B6A-306B-465A-96A8-23C7E8B9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88F1DB-5703-4F62-8A75-AA9DEE15E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7B5AD0-DC96-42CE-A97F-9FB39A32A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553BE7-3ADD-4421-8750-4631C873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5BED-624C-48C7-819D-692FD6B7ABC0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AEA6D6-CFD8-4B7A-AD36-2924D5FC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D31056-207E-4EE8-8B6F-658AFAF8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0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F0EFD-CD7B-4C2A-8B2E-19B801F7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6050D6-ECEC-41C2-909E-2CF696A80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DB6D0-8069-4681-A99A-E606A220C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E4816-3F9E-4CF6-AD10-8F1E432DD678}" type="datetime1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7B198-A0EA-47C0-AD76-D4047C0D3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3AA0C8-AE79-4F2E-8487-846571637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01A86-9CFB-4A74-A715-2EF7B66D4F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36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.png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4.pn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.png"/><Relationship Id="rId7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.pn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6258574"/>
            <a:ext cx="12293600" cy="638175"/>
          </a:xfrm>
          <a:prstGeom prst="rect">
            <a:avLst/>
          </a:prstGeom>
        </p:spPr>
      </p:pic>
      <p:pic>
        <p:nvPicPr>
          <p:cNvPr id="1026" name="Picture 2" descr="C:\Users\user\Desktop\qwAzZmAacq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87" y="290090"/>
            <a:ext cx="2276754" cy="10133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88323" y="287032"/>
            <a:ext cx="7549662" cy="3231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«Новая библиотека – новый импульс к новым формам работы»</a:t>
            </a:r>
            <a:endParaRPr lang="ru-RU" sz="15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8" name="Рисунок 7" descr="LWkQjWpO56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547" y="874425"/>
            <a:ext cx="6788988" cy="4523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37072" y="5874073"/>
            <a:ext cx="11749178" cy="3231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МБУК «Центральная районная библиотека им. Б.А. Можаева» Пителинского муниципального района Рязанской области</a:t>
            </a:r>
            <a:endParaRPr lang="ru-RU" sz="15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96816"/>
            <a:ext cx="7772399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130"/>
            <a:ext cx="844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Liberation Sans" panose="020B0604020202020204" pitchFamily="34" charset="0"/>
              </a:rPr>
              <a:t>Лаунж-зона</a:t>
            </a:r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 «Запах мяты и хлеб насущный»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112143" y="990939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7772399" y="973687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357" y="872726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Было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4001" y="869851"/>
            <a:ext cx="110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Стало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1259457" y="3424688"/>
            <a:ext cx="4813540" cy="17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9690" y="1774808"/>
            <a:ext cx="3574687" cy="2383124"/>
          </a:xfrm>
          <a:prstGeom prst="rect">
            <a:avLst/>
          </a:prstGeom>
        </p:spPr>
      </p:pic>
      <p:pic>
        <p:nvPicPr>
          <p:cNvPr id="15" name="Рисунок 14" descr="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7176" y="2925950"/>
            <a:ext cx="4487657" cy="2991771"/>
          </a:xfrm>
          <a:prstGeom prst="rect">
            <a:avLst/>
          </a:prstGeom>
        </p:spPr>
      </p:pic>
      <p:pic>
        <p:nvPicPr>
          <p:cNvPr id="16" name="Рисунок 15" descr="Вид с лестницы на 2 этаж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407" y="2009955"/>
            <a:ext cx="3439064" cy="257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69838"/>
            <a:ext cx="5982632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3411" y="277504"/>
            <a:ext cx="469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Торжественное открытие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15" name="Рисунок 14" descr="9KpM6CoziX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09044" y="3450566"/>
            <a:ext cx="2695652" cy="2242866"/>
          </a:xfrm>
          <a:prstGeom prst="rect">
            <a:avLst/>
          </a:prstGeom>
        </p:spPr>
      </p:pic>
      <p:pic>
        <p:nvPicPr>
          <p:cNvPr id="16" name="Рисунок 15" descr="XLV-BAdOeM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915" y="854015"/>
            <a:ext cx="3357699" cy="2237591"/>
          </a:xfrm>
          <a:prstGeom prst="rect">
            <a:avLst/>
          </a:prstGeom>
        </p:spPr>
      </p:pic>
      <p:pic>
        <p:nvPicPr>
          <p:cNvPr id="17" name="Рисунок 16" descr="-H2lVgK7Dl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270" y="3286664"/>
            <a:ext cx="3220334" cy="2146050"/>
          </a:xfrm>
          <a:prstGeom prst="rect">
            <a:avLst/>
          </a:prstGeom>
        </p:spPr>
      </p:pic>
      <p:pic>
        <p:nvPicPr>
          <p:cNvPr id="18" name="Рисунок 17" descr="6gzAcnLW6L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97146" y="810882"/>
            <a:ext cx="1846416" cy="2461887"/>
          </a:xfrm>
          <a:prstGeom prst="rect">
            <a:avLst/>
          </a:prstGeom>
        </p:spPr>
      </p:pic>
      <p:pic>
        <p:nvPicPr>
          <p:cNvPr id="19" name="Рисунок 18" descr="Qn6AJ52TMO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2893" y="2907101"/>
            <a:ext cx="4055883" cy="2618579"/>
          </a:xfrm>
          <a:prstGeom prst="rect">
            <a:avLst/>
          </a:prstGeom>
        </p:spPr>
      </p:pic>
      <p:pic>
        <p:nvPicPr>
          <p:cNvPr id="20" name="Рисунок 19" descr="NcK2nzAp7G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65180" y="327804"/>
            <a:ext cx="3182677" cy="23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69838"/>
            <a:ext cx="5982632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6349" y="277504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Важное событие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7" name="Рисунок 6" descr="dAurZArU-N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256" y="949404"/>
            <a:ext cx="3546211" cy="2363140"/>
          </a:xfrm>
          <a:prstGeom prst="rect">
            <a:avLst/>
          </a:prstGeom>
        </p:spPr>
      </p:pic>
      <p:pic>
        <p:nvPicPr>
          <p:cNvPr id="9" name="Рисунок 8" descr="fLMljW4Stz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2153" y="1155939"/>
            <a:ext cx="3746041" cy="2496385"/>
          </a:xfrm>
          <a:prstGeom prst="rect">
            <a:avLst/>
          </a:prstGeom>
        </p:spPr>
      </p:pic>
      <p:pic>
        <p:nvPicPr>
          <p:cNvPr id="12" name="Рисунок 11" descr="ivA7HtreCh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8123" y="3690679"/>
            <a:ext cx="3546211" cy="2363140"/>
          </a:xfrm>
          <a:prstGeom prst="rect">
            <a:avLst/>
          </a:prstGeom>
        </p:spPr>
      </p:pic>
      <p:pic>
        <p:nvPicPr>
          <p:cNvPr id="13" name="Рисунок 12" descr="kqmRrCb0vV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3591" y="3761455"/>
            <a:ext cx="3243533" cy="2161510"/>
          </a:xfrm>
          <a:prstGeom prst="rect">
            <a:avLst/>
          </a:prstGeom>
        </p:spPr>
      </p:pic>
      <p:pic>
        <p:nvPicPr>
          <p:cNvPr id="14" name="Рисунок 13" descr="MNRzT7Pagy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62501" y="3524852"/>
            <a:ext cx="3546095" cy="2363140"/>
          </a:xfrm>
          <a:prstGeom prst="rect">
            <a:avLst/>
          </a:prstGeom>
        </p:spPr>
      </p:pic>
      <p:pic>
        <p:nvPicPr>
          <p:cNvPr id="16" name="Рисунок 15" descr="Qnbh7coA2I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5230" y="983877"/>
            <a:ext cx="4047835" cy="227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69838"/>
            <a:ext cx="5982632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6349" y="277504"/>
            <a:ext cx="22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Клуб «</a:t>
            </a:r>
            <a:r>
              <a:rPr lang="ru-RU" sz="2400" b="1" dirty="0" err="1" smtClean="0">
                <a:solidFill>
                  <a:schemeClr val="bg1"/>
                </a:solidFill>
                <a:latin typeface="Liberation Sans" panose="020B0604020202020204" pitchFamily="34" charset="0"/>
              </a:rPr>
              <a:t>Сотик</a:t>
            </a:r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7" name="Рисунок 6" descr="-FuxUU5tO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9893" y="1046830"/>
            <a:ext cx="4979149" cy="3318136"/>
          </a:xfrm>
          <a:prstGeom prst="rect">
            <a:avLst/>
          </a:prstGeom>
        </p:spPr>
      </p:pic>
      <p:pic>
        <p:nvPicPr>
          <p:cNvPr id="9" name="Рисунок 8" descr="vl4HpCRKOx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798" y="2087592"/>
            <a:ext cx="5616103" cy="374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69838"/>
            <a:ext cx="5982632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7504"/>
            <a:ext cx="605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Создание </a:t>
            </a:r>
            <a:r>
              <a:rPr lang="ru-RU" sz="2400" b="1" dirty="0" err="1" smtClean="0">
                <a:solidFill>
                  <a:schemeClr val="bg1"/>
                </a:solidFill>
                <a:latin typeface="Liberation Sans" panose="020B0604020202020204" pitchFamily="34" charset="0"/>
              </a:rPr>
              <a:t>арт-фотостудии</a:t>
            </a:r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 «Вспышка»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7" name="Рисунок 6" descr="6XUh6TKzgk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016" y="3313043"/>
            <a:ext cx="3362898" cy="2242370"/>
          </a:xfrm>
          <a:prstGeom prst="rect">
            <a:avLst/>
          </a:prstGeom>
        </p:spPr>
      </p:pic>
      <p:pic>
        <p:nvPicPr>
          <p:cNvPr id="9" name="Рисунок 8" descr="8UjUT83NlJ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91" y="918250"/>
            <a:ext cx="3362898" cy="2242370"/>
          </a:xfrm>
          <a:prstGeom prst="rect">
            <a:avLst/>
          </a:prstGeom>
        </p:spPr>
      </p:pic>
      <p:pic>
        <p:nvPicPr>
          <p:cNvPr id="12" name="Рисунок 11" descr="61XtJPUB2v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5955" y="904347"/>
            <a:ext cx="3362898" cy="2242370"/>
          </a:xfrm>
          <a:prstGeom prst="rect">
            <a:avLst/>
          </a:prstGeom>
        </p:spPr>
      </p:pic>
      <p:pic>
        <p:nvPicPr>
          <p:cNvPr id="13" name="Рисунок 12" descr="IOO7fPTNtCQ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10256" y="2771004"/>
            <a:ext cx="3362898" cy="2242370"/>
          </a:xfrm>
          <a:prstGeom prst="rect">
            <a:avLst/>
          </a:prstGeom>
        </p:spPr>
      </p:pic>
      <p:pic>
        <p:nvPicPr>
          <p:cNvPr id="15" name="Рисунок 14" descr="R_LK76HFRC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13774" y="207034"/>
            <a:ext cx="3362898" cy="2242370"/>
          </a:xfrm>
          <a:prstGeom prst="rect">
            <a:avLst/>
          </a:prstGeom>
        </p:spPr>
      </p:pic>
      <p:pic>
        <p:nvPicPr>
          <p:cNvPr id="16" name="Рисунок 15" descr="RoEo6_NIoK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34465" y="3255509"/>
            <a:ext cx="2163482" cy="28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69838"/>
            <a:ext cx="5982632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6349" y="277504"/>
            <a:ext cx="2531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Мастер-классы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7" name="Рисунок 6" descr="c4mo5quS5h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974" y="834979"/>
            <a:ext cx="3236948" cy="2158387"/>
          </a:xfrm>
          <a:prstGeom prst="rect">
            <a:avLst/>
          </a:prstGeom>
        </p:spPr>
      </p:pic>
      <p:pic>
        <p:nvPicPr>
          <p:cNvPr id="9" name="Рисунок 8" descr="e1-1qvY3eU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6529" y="872835"/>
            <a:ext cx="3236948" cy="2158387"/>
          </a:xfrm>
          <a:prstGeom prst="rect">
            <a:avLst/>
          </a:prstGeom>
        </p:spPr>
      </p:pic>
      <p:pic>
        <p:nvPicPr>
          <p:cNvPr id="12" name="Рисунок 11" descr="EBZBB-gf6d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4423" y="3429605"/>
            <a:ext cx="3236948" cy="2158387"/>
          </a:xfrm>
          <a:prstGeom prst="rect">
            <a:avLst/>
          </a:prstGeom>
        </p:spPr>
      </p:pic>
      <p:pic>
        <p:nvPicPr>
          <p:cNvPr id="13" name="Рисунок 12" descr="M6O8XO6H5n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93616" y="3941915"/>
            <a:ext cx="3236948" cy="2158387"/>
          </a:xfrm>
          <a:prstGeom prst="rect">
            <a:avLst/>
          </a:prstGeom>
        </p:spPr>
      </p:pic>
      <p:pic>
        <p:nvPicPr>
          <p:cNvPr id="14" name="Рисунок 13" descr="vMGblzwVM5w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35389" y="2547786"/>
            <a:ext cx="3236948" cy="2158387"/>
          </a:xfrm>
          <a:prstGeom prst="rect">
            <a:avLst/>
          </a:prstGeom>
        </p:spPr>
      </p:pic>
      <p:pic>
        <p:nvPicPr>
          <p:cNvPr id="15" name="Рисунок 14" descr="zTVzjsyNuS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62844" y="256511"/>
            <a:ext cx="2877849" cy="215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69838"/>
            <a:ext cx="5982632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6349" y="277504"/>
            <a:ext cx="1766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Молодежь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7" name="Рисунок 6" descr="LR1hNSn32a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1440" y="1716656"/>
            <a:ext cx="2879066" cy="3838755"/>
          </a:xfrm>
          <a:prstGeom prst="rect">
            <a:avLst/>
          </a:prstGeom>
        </p:spPr>
      </p:pic>
      <p:pic>
        <p:nvPicPr>
          <p:cNvPr id="9" name="Рисунок 8" descr="POHjdrLOu-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615" y="936928"/>
            <a:ext cx="3915352" cy="2611050"/>
          </a:xfrm>
          <a:prstGeom prst="rect">
            <a:avLst/>
          </a:prstGeom>
        </p:spPr>
      </p:pic>
      <p:pic>
        <p:nvPicPr>
          <p:cNvPr id="12" name="Рисунок 11" descr="x1FpW8cL_t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7532" y="3686194"/>
            <a:ext cx="3321170" cy="2214113"/>
          </a:xfrm>
          <a:prstGeom prst="rect">
            <a:avLst/>
          </a:prstGeom>
        </p:spPr>
      </p:pic>
      <p:pic>
        <p:nvPicPr>
          <p:cNvPr id="13" name="Рисунок 12" descr="vY466A2znf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05185" y="479728"/>
            <a:ext cx="3666223" cy="2444626"/>
          </a:xfrm>
          <a:prstGeom prst="rect">
            <a:avLst/>
          </a:prstGeom>
        </p:spPr>
      </p:pic>
      <p:pic>
        <p:nvPicPr>
          <p:cNvPr id="14" name="Рисунок 13" descr="vYABbASpAM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7760" y="3191773"/>
            <a:ext cx="3665794" cy="24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-1" y="361212"/>
            <a:ext cx="6754483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858" y="268878"/>
            <a:ext cx="4116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Акция «Читаем </a:t>
            </a:r>
            <a:r>
              <a:rPr lang="ru-RU" sz="2400" b="1" dirty="0" err="1" smtClean="0">
                <a:solidFill>
                  <a:schemeClr val="bg1"/>
                </a:solidFill>
                <a:latin typeface="Liberation Sans" panose="020B0604020202020204" pitchFamily="34" charset="0"/>
              </a:rPr>
              <a:t>Можаева</a:t>
            </a:r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7" name="Рисунок 6" descr="_UHW86Ozf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6245" y="362309"/>
            <a:ext cx="3609450" cy="2406770"/>
          </a:xfrm>
          <a:prstGeom prst="rect">
            <a:avLst/>
          </a:prstGeom>
        </p:spPr>
      </p:pic>
      <p:pic>
        <p:nvPicPr>
          <p:cNvPr id="9" name="Рисунок 8" descr="N21AiAC6Ss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354" y="893796"/>
            <a:ext cx="1949927" cy="2599902"/>
          </a:xfrm>
          <a:prstGeom prst="rect">
            <a:avLst/>
          </a:prstGeom>
        </p:spPr>
      </p:pic>
      <p:pic>
        <p:nvPicPr>
          <p:cNvPr id="12" name="Рисунок 11" descr="oA5bxfrPyV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50318" y="871268"/>
            <a:ext cx="3899091" cy="2599902"/>
          </a:xfrm>
          <a:prstGeom prst="rect">
            <a:avLst/>
          </a:prstGeom>
        </p:spPr>
      </p:pic>
      <p:pic>
        <p:nvPicPr>
          <p:cNvPr id="13" name="Рисунок 12" descr="v00D9XkwHO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14123" y="2851992"/>
            <a:ext cx="4483295" cy="2989448"/>
          </a:xfrm>
          <a:prstGeom prst="rect">
            <a:avLst/>
          </a:prstGeom>
        </p:spPr>
      </p:pic>
      <p:pic>
        <p:nvPicPr>
          <p:cNvPr id="14" name="Рисунок 13" descr="vhmxoESfTW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4970" y="3726610"/>
            <a:ext cx="2902936" cy="1935669"/>
          </a:xfrm>
          <a:prstGeom prst="rect">
            <a:avLst/>
          </a:prstGeom>
        </p:spPr>
      </p:pic>
      <p:pic>
        <p:nvPicPr>
          <p:cNvPr id="15" name="Рисунок 14" descr="wjLsiVbrY3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7237" y="3614468"/>
            <a:ext cx="3738821" cy="24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6266730"/>
            <a:ext cx="12293600" cy="638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2" y="0"/>
            <a:ext cx="1896728" cy="16383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91794" y="3486278"/>
            <a:ext cx="1690735" cy="10248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54356" y="5126454"/>
            <a:ext cx="6471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ГОРОДСКАЯ БИБЛИОТЕКА №1  -  </a:t>
            </a:r>
            <a:endParaRPr lang="ru-RU" sz="20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56793" y="2190461"/>
            <a:ext cx="4560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774"/>
                </a:solidFill>
                <a:latin typeface="Liberation Sans" panose="020B0604020202020204" pitchFamily="34" charset="0"/>
              </a:rPr>
              <a:t>    СПАСИБО ЗА ВНИМАНИЕ!</a:t>
            </a:r>
            <a:endParaRPr lang="ru-RU" sz="2400" b="1" i="1" dirty="0">
              <a:solidFill>
                <a:srgbClr val="002774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10" name="Рисунок 9" descr="LWkQjWpO56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89" y="1383383"/>
            <a:ext cx="6788988" cy="4523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45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750498" y="369838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6349" y="277504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Было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8520023" y="401468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6258" y="326387"/>
            <a:ext cx="110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Стало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25" name="Рисунок 24" descr="LWkQjWpO56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1375" y="1181818"/>
            <a:ext cx="5580466" cy="3717986"/>
          </a:xfrm>
          <a:prstGeom prst="rect">
            <a:avLst/>
          </a:prstGeom>
        </p:spPr>
      </p:pic>
      <p:pic>
        <p:nvPicPr>
          <p:cNvPr id="27" name="Рисунок 26" descr="IMG_20220606_1355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720" y="1181819"/>
            <a:ext cx="4954438" cy="37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6258574"/>
            <a:ext cx="12293600" cy="638175"/>
          </a:xfrm>
          <a:prstGeom prst="rect">
            <a:avLst/>
          </a:prstGeom>
        </p:spPr>
      </p:pic>
      <p:pic>
        <p:nvPicPr>
          <p:cNvPr id="7" name="Рисунок 6" descr="73ae9dc24c1de3ae87248d27c753ccc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084" y="439947"/>
            <a:ext cx="3752492" cy="5518371"/>
          </a:xfrm>
          <a:prstGeom prst="rect">
            <a:avLst/>
          </a:prstGeom>
          <a:ln w="38100">
            <a:solidFill>
              <a:srgbClr val="002774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837406" y="536864"/>
            <a:ext cx="71254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774"/>
                </a:solidFill>
              </a:rPr>
              <a:t>Борис Андреевич </a:t>
            </a:r>
            <a:r>
              <a:rPr lang="ru-RU" sz="2800" b="1" dirty="0" err="1" smtClean="0">
                <a:solidFill>
                  <a:srgbClr val="002774"/>
                </a:solidFill>
              </a:rPr>
              <a:t>Можаев</a:t>
            </a:r>
            <a:r>
              <a:rPr lang="ru-RU" sz="2800" b="1" dirty="0" smtClean="0">
                <a:solidFill>
                  <a:srgbClr val="002774"/>
                </a:solidFill>
              </a:rPr>
              <a:t> – </a:t>
            </a:r>
          </a:p>
          <a:p>
            <a:pPr algn="ctr"/>
            <a:r>
              <a:rPr lang="ru-RU" sz="2800" b="1" dirty="0" smtClean="0">
                <a:solidFill>
                  <a:srgbClr val="002774"/>
                </a:solidFill>
              </a:rPr>
              <a:t>родился 01.06.1923 г. в с. Пителино, </a:t>
            </a:r>
          </a:p>
          <a:p>
            <a:pPr algn="ctr"/>
            <a:r>
              <a:rPr lang="ru-RU" sz="2800" b="1" dirty="0" smtClean="0">
                <a:solidFill>
                  <a:srgbClr val="002774"/>
                </a:solidFill>
              </a:rPr>
              <a:t>писатель публицист, киносценарист, </a:t>
            </a:r>
          </a:p>
          <a:p>
            <a:pPr algn="ctr"/>
            <a:r>
              <a:rPr lang="ru-RU" sz="2800" b="1" dirty="0" smtClean="0">
                <a:solidFill>
                  <a:srgbClr val="002774"/>
                </a:solidFill>
              </a:rPr>
              <a:t>лауреат Государственной премии СССР. </a:t>
            </a:r>
          </a:p>
          <a:p>
            <a:pPr algn="ctr"/>
            <a:r>
              <a:rPr lang="ru-RU" sz="2800" b="1" dirty="0" smtClean="0">
                <a:solidFill>
                  <a:srgbClr val="002774"/>
                </a:solidFill>
              </a:rPr>
              <a:t>По его </a:t>
            </a:r>
            <a:r>
              <a:rPr lang="ru-RU" sz="2800" b="1" dirty="0" smtClean="0">
                <a:solidFill>
                  <a:srgbClr val="2F3162"/>
                </a:solidFill>
              </a:rPr>
              <a:t>произведениям</a:t>
            </a:r>
            <a:r>
              <a:rPr lang="ru-RU" sz="2800" b="1" dirty="0" smtClean="0">
                <a:solidFill>
                  <a:srgbClr val="002774"/>
                </a:solidFill>
              </a:rPr>
              <a:t> сняты кинофильмы:</a:t>
            </a:r>
          </a:p>
          <a:p>
            <a:endParaRPr lang="ru-RU" sz="2000" dirty="0" smtClean="0">
              <a:solidFill>
                <a:srgbClr val="002774"/>
              </a:solidFill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774"/>
                </a:solidFill>
              </a:rPr>
              <a:t>Мужики и бабы (сериал, 2015)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774"/>
                </a:solidFill>
              </a:rPr>
              <a:t>Из жизни Фёдора Кузькина (1989)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774"/>
                </a:solidFill>
              </a:rPr>
              <a:t>Вам что, наша власть не нравиться? (1988)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774"/>
                </a:solidFill>
              </a:rPr>
              <a:t>В распутицу (1986)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774"/>
                </a:solidFill>
              </a:rPr>
              <a:t>Предварительное расследование (1978)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774"/>
                </a:solidFill>
              </a:rPr>
              <a:t>Пропажа свидетеля (1972)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774"/>
                </a:solidFill>
              </a:rPr>
              <a:t>Зинка (1969)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774"/>
                </a:solidFill>
              </a:rPr>
              <a:t>Хозяин тайги (1969)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rgbClr val="002774"/>
                </a:solidFill>
              </a:rPr>
              <a:t>Зеленый дом (1964)</a:t>
            </a:r>
            <a:endParaRPr lang="ru-RU" sz="2000" dirty="0">
              <a:solidFill>
                <a:srgbClr val="0027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96816"/>
            <a:ext cx="7772399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130"/>
            <a:ext cx="844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Зона </a:t>
            </a:r>
            <a:r>
              <a:rPr lang="ru-RU" sz="2400" b="1" dirty="0" err="1" smtClean="0">
                <a:solidFill>
                  <a:schemeClr val="bg1"/>
                </a:solidFill>
                <a:latin typeface="Liberation Sans" panose="020B0604020202020204" pitchFamily="34" charset="0"/>
              </a:rPr>
              <a:t>буккроссинга</a:t>
            </a:r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 «По дороге в Мещеру»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112143" y="990939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7772399" y="973687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357" y="872726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Было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4001" y="869851"/>
            <a:ext cx="110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Стало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1259457" y="3424688"/>
            <a:ext cx="4813540" cy="17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Лестница с 1 этаж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6573" y="3283311"/>
            <a:ext cx="2135034" cy="2846711"/>
          </a:xfrm>
          <a:prstGeom prst="rect">
            <a:avLst/>
          </a:prstGeom>
        </p:spPr>
      </p:pic>
      <p:pic>
        <p:nvPicPr>
          <p:cNvPr id="27" name="Рисунок 26" descr="Лестничный пролет между этажам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1873" y="1319840"/>
            <a:ext cx="2396860" cy="1797645"/>
          </a:xfrm>
          <a:prstGeom prst="rect">
            <a:avLst/>
          </a:prstGeom>
        </p:spPr>
      </p:pic>
      <p:pic>
        <p:nvPicPr>
          <p:cNvPr id="28" name="Рисунок 27" descr="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24715" y="1489019"/>
            <a:ext cx="3654000" cy="2436000"/>
          </a:xfrm>
          <a:prstGeom prst="rect">
            <a:avLst/>
          </a:prstGeom>
        </p:spPr>
      </p:pic>
      <p:pic>
        <p:nvPicPr>
          <p:cNvPr id="29" name="Рисунок 28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04512" y="3485072"/>
            <a:ext cx="3654000" cy="2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96816"/>
            <a:ext cx="7772399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130"/>
            <a:ext cx="844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Центр инноваций «Дождь будет»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112143" y="990939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7772399" y="973687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357" y="872726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Было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4001" y="869851"/>
            <a:ext cx="110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Стало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pic>
        <p:nvPicPr>
          <p:cNvPr id="14" name="Рисунок 13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71099" y="1428635"/>
            <a:ext cx="2722347" cy="1814898"/>
          </a:xfrm>
          <a:prstGeom prst="rect">
            <a:avLst/>
          </a:prstGeom>
        </p:spPr>
      </p:pic>
      <p:pic>
        <p:nvPicPr>
          <p:cNvPr id="15" name="Рисунок 14" descr="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2285" y="1423360"/>
            <a:ext cx="2533134" cy="1814898"/>
          </a:xfrm>
          <a:prstGeom prst="rect">
            <a:avLst/>
          </a:prstGeom>
        </p:spPr>
      </p:pic>
      <p:pic>
        <p:nvPicPr>
          <p:cNvPr id="16" name="Рисунок 15" descr="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2540" y="1423357"/>
            <a:ext cx="2717321" cy="1811547"/>
          </a:xfrm>
          <a:prstGeom prst="rect">
            <a:avLst/>
          </a:prstGeom>
        </p:spPr>
      </p:pic>
      <p:pic>
        <p:nvPicPr>
          <p:cNvPr id="17" name="Рисунок 16" descr="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09274" y="3538754"/>
            <a:ext cx="2597978" cy="1731985"/>
          </a:xfrm>
          <a:prstGeom prst="rect">
            <a:avLst/>
          </a:prstGeom>
        </p:spPr>
      </p:pic>
      <p:pic>
        <p:nvPicPr>
          <p:cNvPr id="18" name="Рисунок 17" descr="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03930" y="3550731"/>
            <a:ext cx="2597978" cy="1731985"/>
          </a:xfrm>
          <a:prstGeom prst="rect">
            <a:avLst/>
          </a:prstGeom>
        </p:spPr>
      </p:pic>
      <p:pic>
        <p:nvPicPr>
          <p:cNvPr id="19" name="Рисунок 18" descr="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89961" y="3545456"/>
            <a:ext cx="2597978" cy="173198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rot="5400000">
            <a:off x="1259457" y="3424688"/>
            <a:ext cx="4813540" cy="17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Дверь - вход на абонемент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125" y="1406107"/>
            <a:ext cx="1966822" cy="1475117"/>
          </a:xfrm>
          <a:prstGeom prst="rect">
            <a:avLst/>
          </a:prstGeom>
        </p:spPr>
      </p:pic>
      <p:pic>
        <p:nvPicPr>
          <p:cNvPr id="24" name="Рисунок 23" descr="Вход  из коридор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9449" y="3036498"/>
            <a:ext cx="1357725" cy="1613139"/>
          </a:xfrm>
          <a:prstGeom prst="rect">
            <a:avLst/>
          </a:prstGeom>
        </p:spPr>
      </p:pic>
      <p:pic>
        <p:nvPicPr>
          <p:cNvPr id="25" name="Рисунок 24" descr="Выход из зала абонемент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5003" y="4735902"/>
            <a:ext cx="1886310" cy="141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96816"/>
            <a:ext cx="7772399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130"/>
            <a:ext cx="844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Зона отдыха и чтения «Зеленый дом»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112143" y="990939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7772399" y="973687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357" y="872726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Было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4001" y="869851"/>
            <a:ext cx="110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Стало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1259457" y="3424688"/>
            <a:ext cx="4813540" cy="17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7243" y="1111380"/>
            <a:ext cx="3379382" cy="2252921"/>
          </a:xfrm>
          <a:prstGeom prst="rect">
            <a:avLst/>
          </a:prstGeom>
        </p:spPr>
      </p:pic>
      <p:pic>
        <p:nvPicPr>
          <p:cNvPr id="22" name="Рисунок 21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8012" y="3763040"/>
            <a:ext cx="3379382" cy="2252921"/>
          </a:xfrm>
          <a:prstGeom prst="rect">
            <a:avLst/>
          </a:prstGeom>
        </p:spPr>
      </p:pic>
      <p:pic>
        <p:nvPicPr>
          <p:cNvPr id="23" name="Рисунок 22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4624" y="3757764"/>
            <a:ext cx="3379382" cy="2252921"/>
          </a:xfrm>
          <a:prstGeom prst="rect">
            <a:avLst/>
          </a:prstGeom>
        </p:spPr>
      </p:pic>
      <p:pic>
        <p:nvPicPr>
          <p:cNvPr id="24" name="Рисунок 23" descr="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4843" y="1414731"/>
            <a:ext cx="3379382" cy="2252921"/>
          </a:xfrm>
          <a:prstGeom prst="rect">
            <a:avLst/>
          </a:prstGeom>
        </p:spPr>
      </p:pic>
      <p:pic>
        <p:nvPicPr>
          <p:cNvPr id="25" name="Рисунок 24" descr="Зал абонемент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3850" y="1463139"/>
            <a:ext cx="2845433" cy="2134075"/>
          </a:xfrm>
          <a:prstGeom prst="rect">
            <a:avLst/>
          </a:prstGeom>
        </p:spPr>
      </p:pic>
      <p:pic>
        <p:nvPicPr>
          <p:cNvPr id="26" name="Рисунок 25" descr="Кафедр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8959" y="3864634"/>
            <a:ext cx="2845433" cy="21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96816"/>
            <a:ext cx="7772399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130"/>
            <a:ext cx="844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Комната-музей Б.А. </a:t>
            </a:r>
            <a:r>
              <a:rPr lang="ru-RU" sz="2400" b="1" dirty="0" err="1" smtClean="0">
                <a:solidFill>
                  <a:schemeClr val="bg1"/>
                </a:solidFill>
                <a:latin typeface="Liberation Sans" panose="020B0604020202020204" pitchFamily="34" charset="0"/>
              </a:rPr>
              <a:t>Можаева</a:t>
            </a:r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 «Живой»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112143" y="990939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7772399" y="973687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357" y="872726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Было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4001" y="869851"/>
            <a:ext cx="110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Стало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1259457" y="3424688"/>
            <a:ext cx="4813540" cy="17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Комната-музей Б.А.Можае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891" y="1497643"/>
            <a:ext cx="1572162" cy="2096217"/>
          </a:xfrm>
          <a:prstGeom prst="rect">
            <a:avLst/>
          </a:prstGeom>
        </p:spPr>
      </p:pic>
      <p:pic>
        <p:nvPicPr>
          <p:cNvPr id="15" name="Рисунок 14" descr="Комната-музе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091" y="3648972"/>
            <a:ext cx="1853482" cy="2471310"/>
          </a:xfrm>
          <a:prstGeom prst="rect">
            <a:avLst/>
          </a:prstGeom>
        </p:spPr>
      </p:pic>
      <p:pic>
        <p:nvPicPr>
          <p:cNvPr id="16" name="Рисунок 15" descr="Коридо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2359" y="1504346"/>
            <a:ext cx="1591339" cy="2075616"/>
          </a:xfrm>
          <a:prstGeom prst="rect">
            <a:avLst/>
          </a:prstGeom>
        </p:spPr>
      </p:pic>
      <p:pic>
        <p:nvPicPr>
          <p:cNvPr id="17" name="Рисунок 16" descr="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48670" y="1299238"/>
            <a:ext cx="4313921" cy="2875947"/>
          </a:xfrm>
          <a:prstGeom prst="rect">
            <a:avLst/>
          </a:prstGeom>
        </p:spPr>
      </p:pic>
      <p:pic>
        <p:nvPicPr>
          <p:cNvPr id="18" name="Рисунок 17" descr="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44250" y="3564463"/>
            <a:ext cx="4056809" cy="270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96816"/>
            <a:ext cx="7772399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130"/>
            <a:ext cx="844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Отдел комплектования «Старые истории»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112143" y="990939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7772399" y="973687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357" y="872726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Было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4001" y="869851"/>
            <a:ext cx="110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Стало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1259457" y="3424688"/>
            <a:ext cx="4813540" cy="17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3921" y="1690776"/>
            <a:ext cx="5780419" cy="3853612"/>
          </a:xfrm>
          <a:prstGeom prst="rect">
            <a:avLst/>
          </a:prstGeom>
        </p:spPr>
      </p:pic>
      <p:pic>
        <p:nvPicPr>
          <p:cNvPr id="15" name="Рисунок 14" descr="Отдел комплектования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5415" y="1466490"/>
            <a:ext cx="2154447" cy="2872596"/>
          </a:xfrm>
          <a:prstGeom prst="rect">
            <a:avLst/>
          </a:prstGeom>
        </p:spPr>
      </p:pic>
      <p:pic>
        <p:nvPicPr>
          <p:cNvPr id="16" name="Рисунок 15" descr="Отдел комплектова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6141" y="3640346"/>
            <a:ext cx="2027172" cy="239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A640CE-DF3A-4E44-A203-4141B569D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9002"/>
            <a:ext cx="12242800" cy="6381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FD975-1381-4420-8C94-BA2A5C3CC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4" y="2205365"/>
            <a:ext cx="944310" cy="944310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0" y="396816"/>
            <a:ext cx="7772399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130"/>
            <a:ext cx="844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Творческая лаборатория «Экология литературы»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03208" y="5712619"/>
            <a:ext cx="1886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Август 2021 года</a:t>
            </a:r>
            <a:endParaRPr lang="ru-RU" sz="16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112143" y="990939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EF9759-6634-4A28-8B33-FF9C9F63B5EB}"/>
              </a:ext>
            </a:extLst>
          </p:cNvPr>
          <p:cNvSpPr/>
          <p:nvPr/>
        </p:nvSpPr>
        <p:spPr>
          <a:xfrm>
            <a:off x="7772399" y="973687"/>
            <a:ext cx="3019245" cy="276999"/>
          </a:xfrm>
          <a:prstGeom prst="rect">
            <a:avLst/>
          </a:prstGeom>
          <a:solidFill>
            <a:srgbClr val="2F3162"/>
          </a:solidFill>
        </p:spPr>
        <p:txBody>
          <a:bodyPr wrap="square">
            <a:spAutoFit/>
          </a:bodyPr>
          <a:lstStyle/>
          <a:p>
            <a:pPr algn="ctr"/>
            <a:endParaRPr lang="ru-RU" sz="700" dirty="0">
              <a:solidFill>
                <a:schemeClr val="bg1"/>
              </a:solidFill>
            </a:endParaRPr>
          </a:p>
          <a:p>
            <a:pPr algn="ctr"/>
            <a:endParaRPr lang="ru-RU" sz="5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0357" y="872726"/>
            <a:ext cx="104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Было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4001" y="869851"/>
            <a:ext cx="1108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iberation Sans" panose="020B0604020202020204" pitchFamily="34" charset="0"/>
              </a:rPr>
              <a:t>Стало</a:t>
            </a:r>
            <a:endParaRPr lang="ru-RU" sz="2400" b="1" dirty="0">
              <a:solidFill>
                <a:schemeClr val="bg1"/>
              </a:solidFill>
              <a:latin typeface="Liberation Sans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1259457" y="3424688"/>
            <a:ext cx="4813540" cy="17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Читальный зал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244" y="1549404"/>
            <a:ext cx="2362355" cy="1771766"/>
          </a:xfrm>
          <a:prstGeom prst="rect">
            <a:avLst/>
          </a:prstGeom>
        </p:spPr>
      </p:pic>
      <p:pic>
        <p:nvPicPr>
          <p:cNvPr id="15" name="Рисунок 14" descr="Читальный зал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848" y="3692106"/>
            <a:ext cx="2362355" cy="1771766"/>
          </a:xfrm>
          <a:prstGeom prst="rect">
            <a:avLst/>
          </a:prstGeom>
        </p:spPr>
      </p:pic>
      <p:pic>
        <p:nvPicPr>
          <p:cNvPr id="16" name="Рисунок 15" descr="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44356" y="1264732"/>
            <a:ext cx="3589302" cy="2392868"/>
          </a:xfrm>
          <a:prstGeom prst="rect">
            <a:avLst/>
          </a:prstGeom>
        </p:spPr>
      </p:pic>
      <p:pic>
        <p:nvPicPr>
          <p:cNvPr id="17" name="Рисунок 16" descr="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1956" y="3174522"/>
            <a:ext cx="3589302" cy="23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002774"/>
      </a:accent1>
      <a:accent2>
        <a:srgbClr val="A5644E"/>
      </a:accent2>
      <a:accent3>
        <a:srgbClr val="B58B80"/>
      </a:accent3>
      <a:accent4>
        <a:srgbClr val="002060"/>
      </a:accent4>
      <a:accent5>
        <a:srgbClr val="A19574"/>
      </a:accent5>
      <a:accent6>
        <a:srgbClr val="002060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251</Words>
  <Application>Microsoft Office PowerPoint</Application>
  <PresentationFormat>Широкоэкранный</PresentationFormat>
  <Paragraphs>64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Liberation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Новая библиотека -территория общения, развития и успеха</dc:title>
  <dc:creator>Екатерина Колчаева</dc:creator>
  <cp:lastModifiedBy>NMO</cp:lastModifiedBy>
  <cp:revision>276</cp:revision>
  <cp:lastPrinted>2021-03-12T06:58:14Z</cp:lastPrinted>
  <dcterms:created xsi:type="dcterms:W3CDTF">2021-02-05T11:41:40Z</dcterms:created>
  <dcterms:modified xsi:type="dcterms:W3CDTF">2023-03-17T13:45:23Z</dcterms:modified>
</cp:coreProperties>
</file>