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81" r:id="rId4"/>
    <p:sldId id="268" r:id="rId5"/>
    <p:sldId id="283" r:id="rId6"/>
    <p:sldId id="284" r:id="rId7"/>
    <p:sldId id="286" r:id="rId8"/>
    <p:sldId id="271" r:id="rId9"/>
    <p:sldId id="272" r:id="rId10"/>
    <p:sldId id="273" r:id="rId11"/>
    <p:sldId id="277" r:id="rId12"/>
    <p:sldId id="263" r:id="rId13"/>
    <p:sldId id="264" r:id="rId14"/>
    <p:sldId id="282" r:id="rId15"/>
    <p:sldId id="275" r:id="rId16"/>
    <p:sldId id="27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er\share\&#1053;&#1072;&#1091;&#1095;&#1085;&#1086;-&#1052;&#1077;&#1090;&#1086;&#1076;&#1080;&#1095;&#1077;&#1089;&#1082;&#1080;&#1081;%20&#1054;&#1090;&#1076;&#1077;&#1083;\1.%20&#1054;&#1073;&#1097;&#1077;&#1077;\&#1052;&#1086;&#1076;&#1077;&#1083;&#1100;&#1085;&#1099;&#1077;%20&#1073;&#1080;&#1073;&#1083;&#1080;&#1086;&#1090;&#1077;&#1082;&#1080;\&#1052;&#1086;&#1076;&#1077;&#1083;&#1100;&#1085;&#1099;&#1077;%20&#1073;&#1080;&#1073;&#1083;&#1080;&#1086;&#1090;&#1077;&#1082;&#1080;%202022\&#1084;&#1086;&#1076;&#1077;&#1083;&#1100;&#1085;&#1099;&#1077;%20&#1073;&#1080;&#1073;&#1083;&#1080;&#1086;&#1090;&#1077;&#1082;&#1080;%20&#1090;&#1072;&#1073;&#1083;&#1080;&#1094;&#1072;%20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er\share\&#1053;&#1072;&#1091;&#1095;&#1085;&#1086;-&#1052;&#1077;&#1090;&#1086;&#1076;&#1080;&#1095;&#1077;&#1089;&#1082;&#1080;&#1081;%20&#1054;&#1090;&#1076;&#1077;&#1083;\1.%20&#1054;&#1073;&#1097;&#1077;&#1077;\&#1052;&#1086;&#1076;&#1077;&#1083;&#1100;&#1085;&#1099;&#1077;%20&#1073;&#1080;&#1073;&#1083;&#1080;&#1086;&#1090;&#1077;&#1082;&#1080;\&#1052;&#1086;&#1076;&#1077;&#1083;&#1100;&#1085;&#1099;&#1077;%20&#1073;&#1080;&#1073;&#1083;&#1080;&#1086;&#1090;&#1077;&#1082;&#1080;%202022\&#1084;&#1086;&#1076;&#1077;&#1083;&#1100;&#1085;&#1099;&#1077;%20&#1073;&#1080;&#1073;&#1083;&#1080;&#1086;&#1090;&#1077;&#1082;&#1080;%20&#1090;&#1072;&#1073;&#1083;&#1080;&#1094;&#1072;%20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</a:rPr>
              <a:t>Создание модельных муниципальных </a:t>
            </a: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библиотек (2019-2022 гг.)</a:t>
            </a:r>
            <a:endParaRPr lang="ru-RU" sz="1200" dirty="0">
              <a:solidFill>
                <a:srgbClr val="002060"/>
              </a:solidFill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1382869499250339"/>
          <c:y val="3.6122272118490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54194816288252"/>
          <c:y val="0.2450435022743071"/>
          <c:w val="0.73938198313039227"/>
          <c:h val="0.4918626521451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Модельные библиотеки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F2D6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134</c:v>
                </c:pt>
                <c:pt idx="1">
                  <c:v>172</c:v>
                </c:pt>
                <c:pt idx="2">
                  <c:v>305</c:v>
                </c:pt>
                <c:pt idx="3">
                  <c:v>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89-4635-AA1C-B47913322F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Детские модельные библиотеки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F2D6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</c:v>
                </c:pt>
                <c:pt idx="1">
                  <c:v>43</c:v>
                </c:pt>
                <c:pt idx="2">
                  <c:v>66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89-4635-AA1C-B47913322F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24864856"/>
        <c:axId val="624868464"/>
      </c:barChart>
      <c:catAx>
        <c:axId val="62486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24868464"/>
        <c:crosses val="autoZero"/>
        <c:auto val="1"/>
        <c:lblAlgn val="ctr"/>
        <c:lblOffset val="100"/>
        <c:noMultiLvlLbl val="0"/>
      </c:catAx>
      <c:valAx>
        <c:axId val="62486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486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288987469854826E-2"/>
          <c:y val="0.81931629125763761"/>
          <c:w val="0.89300551344312429"/>
          <c:h val="0.160575699375565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002060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300" dirty="0">
                <a:solidFill>
                  <a:srgbClr val="002060"/>
                </a:solidFill>
                <a:latin typeface="Cambria" panose="02040503050406030204" pitchFamily="18" charset="0"/>
              </a:rPr>
              <a:t>Создание модельных муниципальных библиотек в Рязанской области </a:t>
            </a:r>
            <a:endParaRPr lang="ru-RU" sz="13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ru-RU" sz="13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(</a:t>
            </a:r>
            <a:r>
              <a:rPr lang="ru-RU" sz="1300" dirty="0">
                <a:solidFill>
                  <a:srgbClr val="002060"/>
                </a:solidFill>
                <a:latin typeface="Cambria" panose="02040503050406030204" pitchFamily="18" charset="0"/>
              </a:rPr>
              <a:t>2019-2022 гг.)</a:t>
            </a:r>
          </a:p>
        </c:rich>
      </c:tx>
      <c:layout>
        <c:manualLayout>
          <c:xMode val="edge"/>
          <c:yMode val="edge"/>
          <c:x val="0.16818744531933508"/>
          <c:y val="1.6779372001301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5745625546806644E-2"/>
          <c:y val="0.23049295858442961"/>
          <c:w val="0.90369881889763781"/>
          <c:h val="0.510937501507462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Лист1!$B$8</c:f>
              <c:strCache>
                <c:ptCount val="1"/>
                <c:pt idx="0">
                  <c:v>Модельные библиотеки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Лист1!$C$7:$E$7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Лист1!$C$8:$E$8</c:f>
              <c:numCache>
                <c:formatCode>General</c:formatCode>
                <c:ptCount val="3"/>
                <c:pt idx="0">
                  <c:v>4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3F-462D-8B30-10B21A77CEB7}"/>
            </c:ext>
          </c:extLst>
        </c:ser>
        <c:ser>
          <c:idx val="1"/>
          <c:order val="1"/>
          <c:tx>
            <c:strRef>
              <c:f>Лист1!$B$9</c:f>
              <c:strCache>
                <c:ptCount val="1"/>
                <c:pt idx="0">
                  <c:v>Детские модельные библиотеки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Лист1!$C$7:$E$7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Лист1!$C$9:$E$9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3F-462D-8B30-10B21A77CE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16729352"/>
        <c:axId val="416729680"/>
      </c:barChart>
      <c:catAx>
        <c:axId val="416729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416729680"/>
        <c:crosses val="autoZero"/>
        <c:auto val="1"/>
        <c:lblAlgn val="ctr"/>
        <c:lblOffset val="100"/>
        <c:noMultiLvlLbl val="0"/>
      </c:catAx>
      <c:valAx>
        <c:axId val="41672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6729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713035870516185E-2"/>
          <c:y val="0.87589768360566256"/>
          <c:w val="0.91824037620297438"/>
          <c:h val="9.0443964007601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002060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baseline="0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Количество детских модельных муниципальных библиотек - участниц конкурса</a:t>
            </a:r>
            <a:endParaRPr lang="ru-RU" sz="1200" dirty="0">
              <a:solidFill>
                <a:srgbClr val="002060"/>
              </a:solidFill>
              <a:effectLst/>
              <a:latin typeface="Cambria" panose="020405030504060302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 '!$B$3:$E$3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 '!$B$4:$E$4</c:f>
              <c:numCache>
                <c:formatCode>General</c:formatCode>
                <c:ptCount val="4"/>
                <c:pt idx="0">
                  <c:v>32</c:v>
                </c:pt>
                <c:pt idx="1">
                  <c:v>43</c:v>
                </c:pt>
                <c:pt idx="2">
                  <c:v>66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6E-4350-9FAD-391279450D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2624984"/>
        <c:axId val="352625312"/>
      </c:barChart>
      <c:catAx>
        <c:axId val="35262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352625312"/>
        <c:crosses val="autoZero"/>
        <c:auto val="1"/>
        <c:lblAlgn val="ctr"/>
        <c:lblOffset val="100"/>
        <c:noMultiLvlLbl val="0"/>
      </c:catAx>
      <c:valAx>
        <c:axId val="35262531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ru-RU">
                    <a:solidFill>
                      <a:srgbClr val="002060"/>
                    </a:solidFill>
                    <a:latin typeface="Cambria" panose="02040503050406030204" pitchFamily="18" charset="0"/>
                  </a:rPr>
                  <a:t>Количество библиотек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2060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35262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>
          <a:lumMod val="60000"/>
          <a:lumOff val="40000"/>
        </a:schemeClr>
      </a:solidFill>
      <a:round/>
    </a:ln>
    <a:effectLst>
      <a:softEdge rad="635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27E31-3E91-4CC0-86B1-436B16E28D6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C27E5-AE9B-48E7-939F-3DA348AA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629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85E7-0527-48CE-8D64-F693D65E5F3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09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210;g35f391192_0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5087938" y="636588"/>
            <a:ext cx="3059112" cy="1720850"/>
          </a:xfrm>
          <a:noFill/>
          <a:ln>
            <a:headEnd/>
            <a:tailEnd/>
          </a:ln>
        </p:spPr>
      </p:sp>
      <p:sp>
        <p:nvSpPr>
          <p:cNvPr id="37891" name="Google Shape;211;g35f391192_0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122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6B98-DEAD-4510-B98C-97690A52DA7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62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2146-0093-43D0-827E-F1316C2C46A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08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695950" y="349250"/>
            <a:ext cx="3103563" cy="1746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57:notes"/>
          <p:cNvSpPr txBox="1">
            <a:spLocks noGrp="1"/>
          </p:cNvSpPr>
          <p:nvPr>
            <p:ph type="body" idx="1"/>
          </p:nvPr>
        </p:nvSpPr>
        <p:spPr>
          <a:xfrm>
            <a:off x="1449586" y="2211120"/>
            <a:ext cx="11596687" cy="20947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76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AD05-297B-45EB-9713-4618730D283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B96D-221E-4411-93EF-576F90B0D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566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AD05-297B-45EB-9713-4618730D283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B96D-221E-4411-93EF-576F90B0D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0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AD05-297B-45EB-9713-4618730D283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B96D-221E-4411-93EF-576F90B0D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34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0" name="Google Shape;50;p7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1" name="Google Shape;51;p7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2" name="Google Shape;52;p7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91600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8125" rtl="0">
              <a:spcBef>
                <a:spcPts val="450"/>
              </a:spcBef>
              <a:spcAft>
                <a:spcPts val="0"/>
              </a:spcAft>
              <a:buSzPts val="1400"/>
              <a:buChar char="▷"/>
              <a:defRPr sz="1050"/>
            </a:lvl1pPr>
            <a:lvl2pPr marL="685800" lvl="1" indent="-23812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050"/>
            </a:lvl2pPr>
            <a:lvl3pPr marL="1028700" lvl="2" indent="-23812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050"/>
            </a:lvl3pPr>
            <a:lvl4pPr marL="1371600" lvl="3" indent="-23812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4pPr>
            <a:lvl5pPr marL="1714500" lvl="4" indent="-23812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050"/>
            </a:lvl5pPr>
            <a:lvl6pPr marL="2057400" lvl="5" indent="-23812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050"/>
            </a:lvl6pPr>
            <a:lvl7pPr marL="2400300" lvl="6" indent="-23812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7pPr>
            <a:lvl8pPr marL="2743200" lvl="7" indent="-23812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050"/>
            </a:lvl8pPr>
            <a:lvl9pPr marL="3086100" lvl="8" indent="-23812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05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4515205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8125" rtl="0">
              <a:spcBef>
                <a:spcPts val="450"/>
              </a:spcBef>
              <a:spcAft>
                <a:spcPts val="0"/>
              </a:spcAft>
              <a:buSzPts val="1400"/>
              <a:buChar char="▷"/>
              <a:defRPr sz="1050"/>
            </a:lvl1pPr>
            <a:lvl2pPr marL="685800" lvl="1" indent="-23812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050"/>
            </a:lvl2pPr>
            <a:lvl3pPr marL="1028700" lvl="2" indent="-23812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050"/>
            </a:lvl3pPr>
            <a:lvl4pPr marL="1371600" lvl="3" indent="-23812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4pPr>
            <a:lvl5pPr marL="1714500" lvl="4" indent="-23812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050"/>
            </a:lvl5pPr>
            <a:lvl6pPr marL="2057400" lvl="5" indent="-23812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050"/>
            </a:lvl6pPr>
            <a:lvl7pPr marL="2400300" lvl="6" indent="-23812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7pPr>
            <a:lvl8pPr marL="2743200" lvl="7" indent="-23812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050"/>
            </a:lvl8pPr>
            <a:lvl9pPr marL="3086100" lvl="8" indent="-23812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05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7838809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8125" rtl="0">
              <a:spcBef>
                <a:spcPts val="450"/>
              </a:spcBef>
              <a:spcAft>
                <a:spcPts val="0"/>
              </a:spcAft>
              <a:buSzPts val="1400"/>
              <a:buChar char="▷"/>
              <a:defRPr sz="1050"/>
            </a:lvl1pPr>
            <a:lvl2pPr marL="685800" lvl="1" indent="-23812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050"/>
            </a:lvl2pPr>
            <a:lvl3pPr marL="1028700" lvl="2" indent="-23812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050"/>
            </a:lvl3pPr>
            <a:lvl4pPr marL="1371600" lvl="3" indent="-23812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4pPr>
            <a:lvl5pPr marL="1714500" lvl="4" indent="-23812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050"/>
            </a:lvl5pPr>
            <a:lvl6pPr marL="2057400" lvl="5" indent="-23812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050"/>
            </a:lvl6pPr>
            <a:lvl7pPr marL="2400300" lvl="6" indent="-23812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7pPr>
            <a:lvl8pPr marL="2743200" lvl="7" indent="-23812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050"/>
            </a:lvl8pPr>
            <a:lvl9pPr marL="3086100" lvl="8" indent="-23812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05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346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AD05-297B-45EB-9713-4618730D283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B96D-221E-4411-93EF-576F90B0D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74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AD05-297B-45EB-9713-4618730D283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B96D-221E-4411-93EF-576F90B0D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5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AD05-297B-45EB-9713-4618730D283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B96D-221E-4411-93EF-576F90B0D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3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AD05-297B-45EB-9713-4618730D283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B96D-221E-4411-93EF-576F90B0D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18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AD05-297B-45EB-9713-4618730D283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B96D-221E-4411-93EF-576F90B0D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4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AD05-297B-45EB-9713-4618730D283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B96D-221E-4411-93EF-576F90B0D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AD05-297B-45EB-9713-4618730D283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B96D-221E-4411-93EF-576F90B0D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AD05-297B-45EB-9713-4618730D283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B96D-221E-4411-93EF-576F90B0D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9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7200"/>
                    </a14:imgEffect>
                    <a14:imgEffect>
                      <a14:saturation sat="68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AD05-297B-45EB-9713-4618730D283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CB96D-221E-4411-93EF-576F90B0D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gdb.ru/images/News_main/2022/11/16/01/&#1056;&#1077;&#1082;&#1086;&#1084;&#1077;&#1085;&#1076;&#1072;&#1090;&#1077;&#1083;&#1100;&#1085;&#1099;&#1081;_&#1089;&#1087;&#1080;&#1089;&#1086;&#1082;_&#1076;&#1077;&#1090;&#1089;&#1082;&#1086;&#1081;_&#1083;&#1080;&#1090;&#1077;&#1088;&#1072;&#1090;&#1091;&#1088;&#1099;.pdf" TargetMode="External"/><Relationship Id="rId4" Type="http://schemas.openxmlformats.org/officeDocument/2006/relationships/hyperlink" Target="https://rgdb.ru/professionalam/14762-ekspertnyj-sovet-po-detskoj-literature-podgotovil-itogovyj-rekomendatelnyj-spisok-knig-za-2022-go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chart" Target="../charts/chart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0240" y="2067811"/>
            <a:ext cx="9745579" cy="2011224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ДЕТСКИЕ МОДЕЛЬНЫЕ БИБЛИОТЕКИ НОВОГО ПОКОЛЕНИЯ: </a:t>
            </a:r>
            <a:br>
              <a:rPr lang="ru-RU" sz="3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ЦИФРЫ И ФАКТЫ</a:t>
            </a:r>
            <a:endParaRPr lang="ru-RU" sz="3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4645588"/>
            <a:ext cx="9745579" cy="1230966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</a:pPr>
            <a: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Мезенцева Ольга Петровна</a:t>
            </a:r>
            <a:r>
              <a:rPr lang="ru-RU" altLang="ru-RU" sz="2000" dirty="0">
                <a:solidFill>
                  <a:srgbClr val="3B5B77"/>
                </a:solidFill>
                <a:latin typeface="Cambria" panose="02040503050406030204" pitchFamily="18" charset="0"/>
              </a:rPr>
              <a:t>,</a:t>
            </a:r>
            <a:r>
              <a:rPr lang="ru-RU" alt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</a:p>
          <a:p>
            <a:pPr>
              <a:buClr>
                <a:srgbClr val="000000"/>
              </a:buClr>
              <a:defRPr/>
            </a:pPr>
            <a:r>
              <a:rPr lang="ru-RU" altLang="ru-RU" sz="2000" i="1" dirty="0">
                <a:solidFill>
                  <a:srgbClr val="002060"/>
                </a:solidFill>
                <a:latin typeface="Cambria" panose="02040503050406030204" pitchFamily="18" charset="0"/>
              </a:rPr>
              <a:t>заместитель директора по науке и образовательной деятельности РГДБ,</a:t>
            </a:r>
          </a:p>
          <a:p>
            <a:pPr>
              <a:buClr>
                <a:srgbClr val="000000"/>
              </a:buClr>
              <a:defRPr/>
            </a:pPr>
            <a:r>
              <a:rPr lang="ru-RU" altLang="ru-RU" sz="2000" i="1" dirty="0">
                <a:solidFill>
                  <a:srgbClr val="002060"/>
                </a:solidFill>
                <a:latin typeface="Cambria" panose="02040503050406030204" pitchFamily="18" charset="0"/>
              </a:rPr>
              <a:t>кандидат педагогических наук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20160" y="6181497"/>
            <a:ext cx="1745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14 марта 2023 года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г. Рязань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1146" y="329457"/>
            <a:ext cx="9663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Всероссийский форум </a:t>
            </a:r>
          </a:p>
          <a:p>
            <a:pPr algn="ctr"/>
            <a:r>
              <a:rPr lang="ru-RU" sz="14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«Роль центральных библиотек регионов России в реализации национального проекта "Культура"»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7" y="128091"/>
            <a:ext cx="1218398" cy="121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5566" y="244875"/>
            <a:ext cx="9461634" cy="1044706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ЭКСПЕРТНЫЙ СОВЕТ ПО ДЕТСКОЙ ЛИТЕРАТУРЕ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1600" b="0" dirty="0">
                <a:solidFill>
                  <a:srgbClr val="002060"/>
                </a:solidFill>
                <a:latin typeface="Cambria" panose="02040503050406030204" pitchFamily="18" charset="0"/>
              </a:rPr>
              <a:t>был презентован в мае 2022 года на Всероссийском библиотечном конгрессе в Нижнем Новгороде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952423" y="1387555"/>
            <a:ext cx="5753100" cy="4175847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Учредители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совета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600" b="0" dirty="0">
                <a:solidFill>
                  <a:srgbClr val="002060"/>
                </a:solidFill>
                <a:latin typeface="Cambria" panose="02040503050406030204" pitchFamily="18" charset="0"/>
              </a:rPr>
              <a:t>- Секция детских библиотек РБА и Ассоциация деятелей культуры, искусства и просвещения по приобщению детей к чтению «Растим читателя». </a:t>
            </a:r>
          </a:p>
          <a:p>
            <a:pPr algn="just"/>
            <a:endParaRPr lang="ru-RU" sz="800" b="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Цель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совета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600" b="0" dirty="0">
                <a:solidFill>
                  <a:srgbClr val="002060"/>
                </a:solidFill>
                <a:latin typeface="Cambria" panose="02040503050406030204" pitchFamily="18" charset="0"/>
              </a:rPr>
              <a:t>- выявлять наиболее интересные и важные детские и подростковые книги, опубликованные на русском языке издательствами, зарегистрированными на территории РФ, для дальнейшей популяризации среди библиотек страны.</a:t>
            </a:r>
          </a:p>
          <a:p>
            <a:pPr algn="ctr"/>
            <a:endParaRPr lang="ru-RU" sz="800" b="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 совета  </a:t>
            </a:r>
            <a:r>
              <a:rPr lang="ru-RU" sz="1600" b="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ведущие специалисты из числа литературоведов, литературных критиков, библиотекарей, библиографов, обозревателей детской и юношеской литературы, преподавателей высших учебных заведений</a:t>
            </a:r>
            <a:r>
              <a:rPr lang="ru-RU" sz="1600" b="0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0" dirty="0">
              <a:solidFill>
                <a:srgbClr val="00206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3" y="1601827"/>
            <a:ext cx="5257800" cy="3417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7" y="128091"/>
            <a:ext cx="1218398" cy="12183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88029" y="5438437"/>
            <a:ext cx="5130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0" dirty="0" smtClean="0">
                <a:solidFill>
                  <a:srgbClr val="003366"/>
                </a:solidFill>
                <a:effectLst/>
                <a:latin typeface="Cambria" panose="02040503050406030204" pitchFamily="18" charset="0"/>
                <a:hlinkClick r:id="rId4"/>
              </a:rPr>
              <a:t>Итоговый рекомендательно-библиографический список Экспертного совета по детской литературе </a:t>
            </a:r>
          </a:p>
          <a:p>
            <a:pPr algn="ctr"/>
            <a:r>
              <a:rPr lang="ru-RU" sz="1200" b="1" i="0" dirty="0" smtClean="0">
                <a:solidFill>
                  <a:srgbClr val="003366"/>
                </a:solidFill>
                <a:effectLst/>
                <a:latin typeface="Cambria" panose="02040503050406030204" pitchFamily="18" charset="0"/>
                <a:hlinkClick r:id="rId4"/>
              </a:rPr>
              <a:t>при Секции детских библиотек</a:t>
            </a:r>
            <a:br>
              <a:rPr lang="ru-RU" sz="1200" b="1" i="0" dirty="0" smtClean="0">
                <a:solidFill>
                  <a:srgbClr val="003366"/>
                </a:solidFill>
                <a:effectLst/>
                <a:latin typeface="Cambria" panose="02040503050406030204" pitchFamily="18" charset="0"/>
                <a:hlinkClick r:id="rId4"/>
              </a:rPr>
            </a:br>
            <a:r>
              <a:rPr lang="ru-RU" sz="1200" b="1" i="0" dirty="0" smtClean="0">
                <a:solidFill>
                  <a:srgbClr val="003366"/>
                </a:solidFill>
                <a:effectLst/>
                <a:latin typeface="Cambria" panose="02040503050406030204" pitchFamily="18" charset="0"/>
                <a:hlinkClick r:id="rId4"/>
              </a:rPr>
              <a:t>Российской библиотечной ассоциации (РБА) за 2022 год</a:t>
            </a:r>
            <a:endParaRPr lang="ru-RU" sz="1200" b="1" i="0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71338" y="5331643"/>
            <a:ext cx="46810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Экспертным советом по детской литературе при Российской библиотечной ассоциации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сформирован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универсальный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рекомендательно-библиографический список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из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1113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книг, представляющий собой ядро фонда детской библиотеки.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7109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241;p28"/>
          <p:cNvSpPr txBox="1">
            <a:spLocks/>
          </p:cNvSpPr>
          <p:nvPr/>
        </p:nvSpPr>
        <p:spPr>
          <a:xfrm>
            <a:off x="2598820" y="349669"/>
            <a:ext cx="9057373" cy="497098"/>
          </a:xfrm>
          <a:prstGeom prst="rect">
            <a:avLst/>
          </a:prstGeom>
        </p:spPr>
        <p:txBody>
          <a:bodyPr spcFirstLastPara="1" wrap="square" lIns="91425" tIns="91425" rIns="91425" bIns="91425" rtlCol="0" anchor="b" anchorCtr="0">
            <a:noAutofit/>
          </a:bodyPr>
          <a:lstStyle>
            <a:lvl1pPr>
              <a:defRPr sz="2400" b="1" i="0">
                <a:solidFill>
                  <a:srgbClr val="2E5496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algn="ctr"/>
            <a:r>
              <a:rPr lang="ru-RU" sz="2200" spc="-15" dirty="0">
                <a:solidFill>
                  <a:srgbClr val="002060"/>
                </a:solidFill>
                <a:latin typeface="Cambria" panose="02040503050406030204" pitchFamily="18" charset="0"/>
              </a:rPr>
              <a:t>КОМПЕТЕНТНЫЕ</a:t>
            </a:r>
            <a:r>
              <a:rPr lang="ru-RU" sz="2200" kern="0" dirty="0">
                <a:solidFill>
                  <a:srgbClr val="002060"/>
                </a:solidFill>
                <a:latin typeface="Cambria" panose="02040503050406030204" pitchFamily="18" charset="0"/>
                <a:ea typeface="Cambria" pitchFamily="18" charset="0"/>
              </a:rPr>
              <a:t> </a:t>
            </a:r>
            <a:r>
              <a:rPr lang="ru-RU" sz="2200" kern="0" dirty="0" smtClean="0">
                <a:solidFill>
                  <a:srgbClr val="002060"/>
                </a:solidFill>
                <a:latin typeface="Cambria" panose="02040503050406030204" pitchFamily="18" charset="0"/>
                <a:ea typeface="Cambria" pitchFamily="18" charset="0"/>
              </a:rPr>
              <a:t>КАДРЫ ДЕТСКИХ МОДЕЛЬНЫХ БИБЛИОТЕК</a:t>
            </a:r>
            <a:endParaRPr lang="ru-RU" sz="2200" kern="0" dirty="0">
              <a:solidFill>
                <a:srgbClr val="002060"/>
              </a:solidFill>
              <a:latin typeface="Cambria" panose="02040503050406030204" pitchFamily="18" charset="0"/>
              <a:ea typeface="Cambr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7" y="128091"/>
            <a:ext cx="1218398" cy="12183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5006" y="1245114"/>
            <a:ext cx="9957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Количество ставок основного персонала в детских библиотеках, модернизированных в 2022 году – 293,25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1 библиотека – 5 ставок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0709" y="2610631"/>
            <a:ext cx="10132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ambria" panose="02040503050406030204" pitchFamily="18" charset="0"/>
              </a:rPr>
              <a:t>Увеличение штатной </a:t>
            </a:r>
            <a:r>
              <a:rPr lang="ru-RU" sz="2200" b="1" dirty="0">
                <a:latin typeface="Cambria" panose="02040503050406030204" pitchFamily="18" charset="0"/>
              </a:rPr>
              <a:t>численности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b="1" dirty="0">
                <a:latin typeface="Cambria" panose="02040503050406030204" pitchFamily="18" charset="0"/>
              </a:rPr>
              <a:t>основного персонала </a:t>
            </a:r>
            <a:r>
              <a:rPr lang="ru-RU" sz="2200" b="1" dirty="0" smtClean="0">
                <a:latin typeface="Cambria" panose="02040503050406030204" pitchFamily="18" charset="0"/>
              </a:rPr>
              <a:t>произошло </a:t>
            </a:r>
          </a:p>
          <a:p>
            <a:pPr algn="ctr"/>
            <a:r>
              <a:rPr lang="ru-RU" sz="2200" b="1" dirty="0" smtClean="0">
                <a:latin typeface="Cambria" panose="02040503050406030204" pitchFamily="18" charset="0"/>
              </a:rPr>
              <a:t>у </a:t>
            </a: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15,5%</a:t>
            </a:r>
            <a:r>
              <a:rPr lang="ru-RU" sz="2200" b="1" dirty="0">
                <a:latin typeface="Cambria" panose="02040503050406030204" pitchFamily="18" charset="0"/>
              </a:rPr>
              <a:t> библиотек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6139" y="4789708"/>
            <a:ext cx="6969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Больше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10 человек</a:t>
            </a:r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основного персонала в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библиотеках Пермского края, Ивановской, Курганской, Нижегородской, Свердловской и Смоленской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областей (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10%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https://thepresentation.ru/img/tmb/3/249512/046d83cec5d681247f10113ab0bf96da-800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5" t="48816" r="5410" b="5646"/>
          <a:stretch/>
        </p:blipFill>
        <p:spPr bwMode="auto">
          <a:xfrm>
            <a:off x="8555350" y="3679455"/>
            <a:ext cx="3100843" cy="279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86138" y="3776637"/>
            <a:ext cx="696921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Штатная численность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основных работников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14%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детских библиотек,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модернизированных в 2022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-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6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87"/>
          <a:stretch/>
        </p:blipFill>
        <p:spPr>
          <a:xfrm>
            <a:off x="7187197" y="1346489"/>
            <a:ext cx="4745749" cy="47631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11" y="504735"/>
            <a:ext cx="4662529" cy="61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7" y="128091"/>
            <a:ext cx="1218398" cy="121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66" y="1227395"/>
            <a:ext cx="4880823" cy="54101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16200000">
            <a:off x="1087102" y="349939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ТРУДОВЫЕ  ДЕЙСТВИЯ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792" y="1398393"/>
            <a:ext cx="5068202" cy="506820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406316" y="348208"/>
            <a:ext cx="9480884" cy="584597"/>
          </a:xfrm>
          <a:prstGeom prst="rect">
            <a:avLst/>
          </a:prstGeom>
        </p:spPr>
        <p:txBody>
          <a:bodyPr lIns="68577" tIns="34289" rIns="68577" bIns="34289" anchor="ctr"/>
          <a:lstStyle>
            <a:lvl1pPr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 spc="-38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endParaRPr lang="ru-RU" sz="2200" b="1" dirty="0">
              <a:solidFill>
                <a:srgbClr val="002060"/>
              </a:solidFill>
              <a:latin typeface="Cambria" panose="02040503050406030204" pitchFamily="18" charset="0"/>
              <a:sym typeface="Arial" charset="0"/>
            </a:endParaRPr>
          </a:p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  <a:sym typeface="Arial" charset="0"/>
              </a:rPr>
              <a:t>Трудовая функция А / 02.6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  <a:sym typeface="Arial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Библиотечно-информационное обслуживание детей»</a:t>
            </a:r>
          </a:p>
          <a:p>
            <a:pPr algn="ctr">
              <a:defRPr/>
            </a:pPr>
            <a:endParaRPr lang="ru-RU" sz="2200" b="1" dirty="0">
              <a:solidFill>
                <a:srgbClr val="002060"/>
              </a:solidFill>
              <a:latin typeface="Cambria" panose="02040503050406030204" pitchFamily="18" charset="0"/>
              <a:sym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7" y="128091"/>
            <a:ext cx="1218398" cy="121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3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518499"/>
            <a:ext cx="12192000" cy="339501"/>
          </a:xfrm>
          <a:prstGeom prst="rect">
            <a:avLst/>
          </a:prstGeom>
          <a:solidFill>
            <a:srgbClr val="FDF9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145320"/>
              </p:ext>
            </p:extLst>
          </p:nvPr>
        </p:nvGraphicFramePr>
        <p:xfrm>
          <a:off x="1867301" y="1020277"/>
          <a:ext cx="10056113" cy="5678572"/>
        </p:xfrm>
        <a:graphic>
          <a:graphicData uri="http://schemas.openxmlformats.org/drawingml/2006/table">
            <a:tbl>
              <a:tblPr firstRow="1" bandRow="1"/>
              <a:tblGrid>
                <a:gridCol w="3042185">
                  <a:extLst>
                    <a:ext uri="{9D8B030D-6E8A-4147-A177-3AD203B41FA5}">
                      <a16:colId xmlns:a16="http://schemas.microsoft.com/office/drawing/2014/main" val="3530116826"/>
                    </a:ext>
                  </a:extLst>
                </a:gridCol>
                <a:gridCol w="3464711">
                  <a:extLst>
                    <a:ext uri="{9D8B030D-6E8A-4147-A177-3AD203B41FA5}">
                      <a16:colId xmlns:a16="http://schemas.microsoft.com/office/drawing/2014/main" val="360436101"/>
                    </a:ext>
                  </a:extLst>
                </a:gridCol>
                <a:gridCol w="3549217">
                  <a:extLst>
                    <a:ext uri="{9D8B030D-6E8A-4147-A177-3AD203B41FA5}">
                      <a16:colId xmlns:a16="http://schemas.microsoft.com/office/drawing/2014/main" val="1696104667"/>
                    </a:ext>
                  </a:extLst>
                </a:gridCol>
              </a:tblGrid>
              <a:tr h="56321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При поддержке МК РФ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Центр непрерывного образования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В рамках внебюджетной деятельности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000938"/>
                  </a:ext>
                </a:extLst>
              </a:tr>
              <a:tr h="788505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Чтение современных детей и подростков: психология, педагогика, формы и методы продвижения (36 </a:t>
                      </a:r>
                      <a:r>
                        <a:rPr lang="ru-RU" sz="11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ак</a:t>
                      </a:r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. ч.)</a:t>
                      </a:r>
                      <a:endParaRPr lang="ru-RU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Arial"/>
                        <a:cs typeface="Arial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Актуальные вопросы комплектования библиотек, обслуживающих детей (36 </a:t>
                      </a:r>
                      <a:r>
                        <a:rPr lang="ru-RU" sz="11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ак</a:t>
                      </a:r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. ч.)</a:t>
                      </a:r>
                      <a:endParaRPr lang="ru-RU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Arial"/>
                        <a:cs typeface="Arial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Чтение современных детей и подростков: психология, педагогика, формы и методы продвижения (36/72 </a:t>
                      </a:r>
                      <a:r>
                        <a:rPr lang="ru-RU" sz="11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ак</a:t>
                      </a:r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. ч.)</a:t>
                      </a:r>
                      <a:endParaRPr lang="ru-RU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Arial"/>
                        <a:cs typeface="Arial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777464999"/>
                  </a:ext>
                </a:extLst>
              </a:tr>
              <a:tr h="788505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Детский библиотекарь: новые компетенции в современных реалиях</a:t>
                      </a:r>
                    </a:p>
                    <a:p>
                      <a:pPr algn="l"/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(36 </a:t>
                      </a:r>
                      <a:r>
                        <a:rPr lang="ru-RU" sz="11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ак</a:t>
                      </a:r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. ч.)</a:t>
                      </a:r>
                      <a:endParaRPr lang="ru-RU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Arial"/>
                        <a:cs typeface="Arial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Современная отечественная детская литература (36 </a:t>
                      </a:r>
                      <a:r>
                        <a:rPr lang="ru-RU" sz="11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ак</a:t>
                      </a:r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. ч.)</a:t>
                      </a:r>
                      <a:endParaRPr lang="ru-RU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Arial"/>
                        <a:cs typeface="Arial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Современная детская библиотека: управление, право, </a:t>
                      </a:r>
                      <a:r>
                        <a:rPr lang="ru-RU" sz="11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цифровизация</a:t>
                      </a:r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 (36 </a:t>
                      </a:r>
                      <a:r>
                        <a:rPr lang="ru-RU" sz="11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ак</a:t>
                      </a:r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. ч.)</a:t>
                      </a:r>
                      <a:endParaRPr lang="ru-RU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Arial"/>
                        <a:cs typeface="Arial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038882896"/>
                  </a:ext>
                </a:extLst>
              </a:tr>
              <a:tr h="619539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Современная библиография для детей (36.ак. ч)</a:t>
                      </a:r>
                      <a:endParaRPr lang="ru-RU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Arial"/>
                        <a:cs typeface="Arial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Библиотечно-информационное обслуживание детей с ограниченными возможностями здоровья (36 </a:t>
                      </a:r>
                      <a:r>
                        <a:rPr lang="ru-RU" sz="11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ак</a:t>
                      </a:r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. ч.)</a:t>
                      </a:r>
                      <a:endParaRPr lang="ru-RU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Arial"/>
                        <a:cs typeface="Arial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Современная детская библиотека: эффективное руководство в условиях цифровой трансформации (16 </a:t>
                      </a:r>
                      <a:r>
                        <a:rPr lang="ru-RU" sz="11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ак</a:t>
                      </a:r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. ч.)</a:t>
                      </a:r>
                      <a:endParaRPr lang="ru-RU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Arial"/>
                        <a:cs typeface="Arial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976729622"/>
                  </a:ext>
                </a:extLst>
              </a:tr>
              <a:tr h="788505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IT-технологии и цифровые ресурсы в библиотечном обслуживании детей </a:t>
                      </a:r>
                    </a:p>
                    <a:p>
                      <a:pPr algn="l"/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(36 </a:t>
                      </a:r>
                      <a:r>
                        <a:rPr lang="ru-RU" sz="11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ак</a:t>
                      </a:r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. ч.)</a:t>
                      </a:r>
                      <a:endParaRPr lang="ru-RU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Arial"/>
                        <a:cs typeface="Arial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Мультимедийное оборудование в практике работы детских библиотек: новые возможности приобщения к чтению (36 </a:t>
                      </a:r>
                      <a:r>
                        <a:rPr lang="ru-RU" sz="11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ак</a:t>
                      </a:r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. ч.)</a:t>
                      </a:r>
                      <a:endParaRPr lang="ru-RU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Arial"/>
                        <a:cs typeface="Arial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Методическая деятельность библиотек, обслуживающих детей: современные подходы и практические решения» (16/36 </a:t>
                      </a:r>
                      <a:r>
                        <a:rPr lang="ru-RU" sz="11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ак</a:t>
                      </a:r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. ч.)</a:t>
                      </a:r>
                      <a:endParaRPr lang="ru-RU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Arial"/>
                        <a:cs typeface="Arial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821326468"/>
                  </a:ext>
                </a:extLst>
              </a:tr>
              <a:tr h="788505">
                <a:tc>
                  <a:txBody>
                    <a:bodyPr/>
                    <a:lstStyle/>
                    <a:p>
                      <a:pPr algn="l"/>
                      <a:endParaRPr lang="ru-RU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Arial"/>
                        <a:cs typeface="Arial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Современное библиотечно-информационное обслуживание детей: стратегические направления развития» (36 </a:t>
                      </a:r>
                      <a:r>
                        <a:rPr lang="ru-RU" sz="11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ак</a:t>
                      </a:r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. ч.)</a:t>
                      </a:r>
                      <a:endParaRPr lang="ru-RU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Arial"/>
                        <a:cs typeface="Arial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Ораторское мастерство и этика делового общения (16 </a:t>
                      </a:r>
                      <a:r>
                        <a:rPr lang="ru-RU" sz="11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ак</a:t>
                      </a:r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. ч.)</a:t>
                      </a:r>
                      <a:endParaRPr lang="ru-RU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Arial"/>
                        <a:cs typeface="Arial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63100231"/>
                  </a:ext>
                </a:extLst>
              </a:tr>
              <a:tr h="619539">
                <a:tc>
                  <a:txBody>
                    <a:bodyPr/>
                    <a:lstStyle/>
                    <a:p>
                      <a:pPr algn="l"/>
                      <a:endParaRPr lang="ru-RU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Arial"/>
                        <a:cs typeface="Arial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endParaRPr lang="ru-RU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Arial"/>
                        <a:cs typeface="Arial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</a:rPr>
                        <a:t>Современные формы библиотечно-информационного обслуживания детей (стажировка)</a:t>
                      </a:r>
                      <a:endParaRPr lang="ru-RU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Arial"/>
                        <a:cs typeface="Arial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108556510"/>
                  </a:ext>
                </a:extLst>
              </a:tr>
              <a:tr h="711654">
                <a:tc gridSpan="3">
                  <a:txBody>
                    <a:bodyPr/>
                    <a:lstStyle/>
                    <a:p>
                      <a:pPr marL="987425" indent="0"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ПРОГРАММА ПРОФЕССИОНАЛЬНОЙ ПЕРЕПОДГОТОВКИ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marL="987425" indent="0" algn="ctr"/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Би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блиотечно-информационное обслуживание детей (416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ак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. ч.)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kern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kern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768430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955" y="4629752"/>
            <a:ext cx="3141713" cy="2228248"/>
          </a:xfrm>
          <a:prstGeom prst="rect">
            <a:avLst/>
          </a:prstGeom>
        </p:spPr>
      </p:pic>
      <p:sp>
        <p:nvSpPr>
          <p:cNvPr id="8" name="Google Shape;88;p12"/>
          <p:cNvSpPr txBox="1">
            <a:spLocks/>
          </p:cNvSpPr>
          <p:nvPr/>
        </p:nvSpPr>
        <p:spPr>
          <a:xfrm>
            <a:off x="2390115" y="398679"/>
            <a:ext cx="9194976" cy="46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ru-RU" sz="22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ПРОГРАММЫ ПОВЫШЕНИЯ </a:t>
            </a:r>
            <a:r>
              <a:rPr lang="ru-RU" sz="2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КВАЛИФИКАЦИИ</a:t>
            </a:r>
            <a:endParaRPr lang="ru-RU" sz="22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7" y="128091"/>
            <a:ext cx="1218398" cy="121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5036" y="303195"/>
            <a:ext cx="9606013" cy="110776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Всероссийское исследование модельных муниципальных детских библиотек по использованию мультимедийного </a:t>
            </a:r>
            <a:b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(в </a:t>
            </a:r>
            <a:r>
              <a:rPr lang="ru-RU" sz="2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т.ч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. интерактивного) оборудования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62207" y="1357915"/>
            <a:ext cx="8311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87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детских модельных библиотек из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48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регионов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92174" y="1877833"/>
            <a:ext cx="9885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активными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пользователями мультимедийного оборудования являются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от 7 до 10 лет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малоактивными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подростки от 15 до 17 лет.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34098" y="4889012"/>
            <a:ext cx="90938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В ходе исследования выяснилось, что для продуктивного использования в работе мультимедийного оборудования сотрудникам модернизированных библиотек, обслуживающих детей,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не 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хватает знаний и опыта работы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с интерактивным оборудованием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 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7" y="128091"/>
            <a:ext cx="1218398" cy="12183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18041" y="2729962"/>
            <a:ext cx="4803008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350838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Детские модельные библиотеки нашей страны уже накопили достаточный опыт работы с мультимедийным оборудованием. Однако использование этих технологий будет оправданным в том случае, если они будут 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 использоваться в продвижении книги и чтения среди детей и подростков. </a:t>
            </a:r>
            <a:endParaRPr lang="ru-RU" sz="1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34098" y="5771829"/>
            <a:ext cx="9535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Arial"/>
                <a:cs typeface="Arial"/>
              </a:rPr>
              <a:t>Центром непрерывного образования РГДБ была разработана и с 13 марта 2023 года реализуется программа повышения квалификации 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Arial"/>
                <a:cs typeface="Arial"/>
              </a:rPr>
              <a:t>«Мультимедийное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Arial"/>
                <a:cs typeface="Arial"/>
              </a:rPr>
              <a:t>оборудование в практике работы детских библиотек: новые возможности приобщения к чтению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Arial"/>
                <a:cs typeface="Arial"/>
              </a:rPr>
              <a:t>»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Arial"/>
                <a:cs typeface="Arial"/>
              </a:rPr>
              <a:t>(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Arial"/>
                <a:cs typeface="Arial"/>
              </a:rPr>
              <a:t>36 </a:t>
            </a:r>
            <a:r>
              <a:rPr lang="ru-RU" sz="1600" b="1" dirty="0" err="1">
                <a:solidFill>
                  <a:srgbClr val="002060"/>
                </a:solidFill>
                <a:latin typeface="Cambria" panose="02040503050406030204" pitchFamily="18" charset="0"/>
                <a:ea typeface="Arial"/>
                <a:cs typeface="Arial"/>
              </a:rPr>
              <a:t>ак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Arial"/>
                <a:cs typeface="Arial"/>
              </a:rPr>
              <a:t>. ч.)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static.tildacdn.com/tild6163-3436-4130-b963-326131623030/stol-dlya-rebenka-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2" y="4995511"/>
            <a:ext cx="2366734" cy="15631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1.lpcdn.site/1a45ad9089622b62ed75bae944ceb2b2/08ff47f996a7238fbd1d31b6db094e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8" y="2690908"/>
            <a:ext cx="2798118" cy="190476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pteka.rin.ru/file/a/2020/9/30/0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2" t="9284" b="17427"/>
          <a:stretch/>
        </p:blipFill>
        <p:spPr bwMode="auto">
          <a:xfrm>
            <a:off x="3542944" y="2694043"/>
            <a:ext cx="3090141" cy="19016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11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7044" y="3703321"/>
            <a:ext cx="9933272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400" b="1" spc="-10" dirty="0">
                <a:solidFill>
                  <a:srgbClr val="002060"/>
                </a:solidFill>
                <a:latin typeface="Cambria" panose="02040503050406030204" pitchFamily="18" charset="0"/>
                <a:cs typeface="Constantia"/>
              </a:rPr>
              <a:t>Мезенцева</a:t>
            </a:r>
            <a:r>
              <a:rPr sz="2400" b="1" spc="-75" dirty="0">
                <a:solidFill>
                  <a:srgbClr val="002060"/>
                </a:solidFill>
                <a:latin typeface="Cambria" panose="02040503050406030204" pitchFamily="18" charset="0"/>
                <a:cs typeface="Constantia"/>
              </a:rPr>
              <a:t> </a:t>
            </a:r>
            <a:r>
              <a:rPr sz="2400" b="1" spc="-30" dirty="0">
                <a:solidFill>
                  <a:srgbClr val="002060"/>
                </a:solidFill>
                <a:latin typeface="Cambria" panose="02040503050406030204" pitchFamily="18" charset="0"/>
                <a:cs typeface="Constantia"/>
              </a:rPr>
              <a:t>Ольга</a:t>
            </a:r>
            <a:r>
              <a:rPr sz="2400" b="1" spc="-65" dirty="0">
                <a:solidFill>
                  <a:srgbClr val="002060"/>
                </a:solidFill>
                <a:latin typeface="Cambria" panose="02040503050406030204" pitchFamily="18" charset="0"/>
                <a:cs typeface="Constantia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Cambria" panose="02040503050406030204" pitchFamily="18" charset="0"/>
                <a:cs typeface="Constantia"/>
              </a:rPr>
              <a:t>Петровна,</a:t>
            </a:r>
            <a:endParaRPr sz="2400" dirty="0">
              <a:solidFill>
                <a:srgbClr val="002060"/>
              </a:solidFill>
              <a:latin typeface="Cambria" panose="02040503050406030204" pitchFamily="18" charset="0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solidFill>
                  <a:srgbClr val="002060"/>
                </a:solidFill>
                <a:latin typeface="Cambria" panose="02040503050406030204" pitchFamily="18" charset="0"/>
                <a:cs typeface="Constantia"/>
              </a:rPr>
              <a:t>заместитель</a:t>
            </a:r>
            <a:r>
              <a:rPr sz="2400" spc="-135" dirty="0">
                <a:solidFill>
                  <a:srgbClr val="002060"/>
                </a:solidFill>
                <a:latin typeface="Cambria" panose="02040503050406030204" pitchFamily="18" charset="0"/>
                <a:cs typeface="Constantia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Cambria" panose="02040503050406030204" pitchFamily="18" charset="0"/>
                <a:cs typeface="Constantia"/>
              </a:rPr>
              <a:t>директора</a:t>
            </a:r>
            <a:r>
              <a:rPr sz="2400" spc="-70" dirty="0">
                <a:solidFill>
                  <a:srgbClr val="002060"/>
                </a:solidFill>
                <a:latin typeface="Cambria" panose="02040503050406030204" pitchFamily="18" charset="0"/>
                <a:cs typeface="Constantia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" panose="02040503050406030204" pitchFamily="18" charset="0"/>
                <a:cs typeface="Constantia"/>
              </a:rPr>
              <a:t>по</a:t>
            </a:r>
            <a:r>
              <a:rPr sz="2400" spc="-70" dirty="0">
                <a:solidFill>
                  <a:srgbClr val="002060"/>
                </a:solidFill>
                <a:latin typeface="Cambria" panose="02040503050406030204" pitchFamily="18" charset="0"/>
                <a:cs typeface="Constantia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Cambria" panose="02040503050406030204" pitchFamily="18" charset="0"/>
                <a:cs typeface="Constantia"/>
              </a:rPr>
              <a:t>науке</a:t>
            </a:r>
            <a:r>
              <a:rPr sz="2400" spc="-65" dirty="0">
                <a:solidFill>
                  <a:srgbClr val="002060"/>
                </a:solidFill>
                <a:latin typeface="Cambria" panose="02040503050406030204" pitchFamily="18" charset="0"/>
                <a:cs typeface="Constantia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" panose="02040503050406030204" pitchFamily="18" charset="0"/>
                <a:cs typeface="Constantia"/>
              </a:rPr>
              <a:t>и</a:t>
            </a:r>
            <a:r>
              <a:rPr sz="2400" spc="-70" dirty="0">
                <a:solidFill>
                  <a:srgbClr val="002060"/>
                </a:solidFill>
                <a:latin typeface="Cambria" panose="02040503050406030204" pitchFamily="18" charset="0"/>
                <a:cs typeface="Constantia"/>
              </a:rPr>
              <a:t> </a:t>
            </a:r>
            <a:r>
              <a:rPr lang="ru-RU" sz="2400" spc="-20" dirty="0">
                <a:solidFill>
                  <a:srgbClr val="002060"/>
                </a:solidFill>
                <a:latin typeface="Cambria" panose="02040503050406030204" pitchFamily="18" charset="0"/>
                <a:cs typeface="Constantia"/>
              </a:rPr>
              <a:t>образовательной</a:t>
            </a:r>
            <a:r>
              <a:rPr sz="2400" spc="-85" dirty="0">
                <a:solidFill>
                  <a:srgbClr val="002060"/>
                </a:solidFill>
                <a:latin typeface="Cambria" panose="02040503050406030204" pitchFamily="18" charset="0"/>
                <a:cs typeface="Constantia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Cambria" panose="02040503050406030204" pitchFamily="18" charset="0"/>
                <a:cs typeface="Constantia"/>
              </a:rPr>
              <a:t>деятельности</a:t>
            </a:r>
            <a:r>
              <a:rPr sz="2400" spc="-30" dirty="0">
                <a:solidFill>
                  <a:srgbClr val="002060"/>
                </a:solidFill>
                <a:latin typeface="Cambria" panose="02040503050406030204" pitchFamily="18" charset="0"/>
                <a:cs typeface="Constantia"/>
              </a:rPr>
              <a:t> </a:t>
            </a:r>
            <a:r>
              <a:rPr sz="2400" spc="-65" dirty="0">
                <a:solidFill>
                  <a:srgbClr val="002060"/>
                </a:solidFill>
                <a:latin typeface="Cambria" panose="02040503050406030204" pitchFamily="18" charset="0"/>
                <a:cs typeface="Constantia"/>
              </a:rPr>
              <a:t>РГДБ,</a:t>
            </a:r>
            <a:endParaRPr sz="2400" dirty="0">
              <a:solidFill>
                <a:srgbClr val="002060"/>
              </a:solidFill>
              <a:latin typeface="Cambria" panose="02040503050406030204" pitchFamily="18" charset="0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lang="ru-RU" sz="2400" spc="-10" dirty="0">
                <a:solidFill>
                  <a:srgbClr val="002060"/>
                </a:solidFill>
                <a:latin typeface="Cambria" panose="02040503050406030204" pitchFamily="18" charset="0"/>
                <a:cs typeface="Constantia"/>
              </a:rPr>
              <a:t>кандидат педагогических наук</a:t>
            </a:r>
            <a:r>
              <a:rPr sz="2400" spc="-75" dirty="0">
                <a:solidFill>
                  <a:srgbClr val="002060"/>
                </a:solidFill>
                <a:latin typeface="Cambria" panose="02040503050406030204" pitchFamily="18" charset="0"/>
                <a:cs typeface="Constantia"/>
              </a:rPr>
              <a:t> </a:t>
            </a:r>
            <a:endParaRPr sz="2400" dirty="0">
              <a:solidFill>
                <a:srgbClr val="002060"/>
              </a:solidFill>
              <a:latin typeface="Cambria" panose="02040503050406030204" pitchFamily="18" charset="0"/>
              <a:cs typeface="Constant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2460021"/>
            <a:ext cx="9962147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5000" b="1" spc="-15" dirty="0">
                <a:solidFill>
                  <a:srgbClr val="002060"/>
                </a:solidFill>
                <a:latin typeface="Cambria" panose="02040503050406030204" pitchFamily="18" charset="0"/>
              </a:rPr>
              <a:t>СПАСИБО</a:t>
            </a:r>
            <a:r>
              <a:rPr sz="5000" b="1" spc="-75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sz="5000" b="1" spc="-20" dirty="0">
                <a:solidFill>
                  <a:srgbClr val="002060"/>
                </a:solidFill>
                <a:latin typeface="Cambria" panose="02040503050406030204" pitchFamily="18" charset="0"/>
              </a:rPr>
              <a:t>ЗА</a:t>
            </a:r>
            <a:r>
              <a:rPr sz="5000" b="1" spc="-85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sz="5000" b="1" spc="-5" dirty="0">
                <a:solidFill>
                  <a:srgbClr val="002060"/>
                </a:solidFill>
                <a:latin typeface="Cambria" panose="02040503050406030204" pitchFamily="18" charset="0"/>
              </a:rPr>
              <a:t>ВНИМАНИЕ</a:t>
            </a:r>
            <a:r>
              <a:rPr sz="5000" b="1" spc="-5" dirty="0">
                <a:latin typeface="Cambria" panose="02040503050406030204" pitchFamily="18" charset="0"/>
              </a:rPr>
              <a:t>!</a:t>
            </a:r>
            <a:endParaRPr sz="5000" b="1" dirty="0"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7" y="128091"/>
            <a:ext cx="1218398" cy="121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2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6337" y="1843845"/>
            <a:ext cx="8604985" cy="4198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639" y="1152034"/>
            <a:ext cx="10007761" cy="443507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Сегодня в России проживает около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26</a:t>
            </a:r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млн.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детей, что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составляет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17,8%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от населения страны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56236" y="1770166"/>
            <a:ext cx="6029348" cy="1329403"/>
          </a:xfrm>
        </p:spPr>
        <p:txBody>
          <a:bodyPr>
            <a:noAutofit/>
          </a:bodyPr>
          <a:lstStyle/>
          <a:p>
            <a:pPr marL="0" indent="0">
              <a:buClr>
                <a:srgbClr val="4BB5D9"/>
              </a:buClr>
              <a:buSzPts val="2000"/>
              <a:buNone/>
              <a:defRPr/>
            </a:pPr>
            <a:r>
              <a:rPr lang="ru-RU" altLang="ru-RU" sz="1800" b="1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  <a:sym typeface="Roboto Condensed" charset="0"/>
              </a:rPr>
              <a:t>41 149 </a:t>
            </a:r>
            <a:r>
              <a:rPr lang="ru-RU" altLang="ru-RU" sz="1800" b="1" dirty="0">
                <a:solidFill>
                  <a:srgbClr val="002060"/>
                </a:solidFill>
                <a:latin typeface="Cambria" panose="02040503050406030204" pitchFamily="18" charset="0"/>
                <a:cs typeface="Arial" charset="0"/>
                <a:sym typeface="Roboto Condensed" charset="0"/>
              </a:rPr>
              <a:t>публичных библиотек МК РФ</a:t>
            </a:r>
          </a:p>
          <a:p>
            <a:pPr marL="0" indent="0">
              <a:buClr>
                <a:srgbClr val="4BB5D9"/>
              </a:buClr>
              <a:buSzPts val="2000"/>
              <a:buNone/>
              <a:defRPr/>
            </a:pPr>
            <a:endParaRPr lang="ru-RU" altLang="ru-RU" sz="1000" b="1" dirty="0" smtClean="0">
              <a:solidFill>
                <a:srgbClr val="002060"/>
              </a:solidFill>
              <a:latin typeface="Cambria" panose="02040503050406030204" pitchFamily="18" charset="0"/>
              <a:cs typeface="Arial" charset="0"/>
              <a:sym typeface="Roboto Condensed" charset="0"/>
            </a:endParaRPr>
          </a:p>
          <a:p>
            <a:pPr marL="0" indent="0"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3 </a:t>
            </a:r>
            <a:r>
              <a:rPr lang="ru-RU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257 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детских библиотек МК РФ</a:t>
            </a:r>
          </a:p>
          <a:p>
            <a:pPr marL="0" indent="0">
              <a:buNone/>
              <a:defRPr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(составляют 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</a:rPr>
              <a:t>8</a:t>
            </a:r>
            <a:r>
              <a:rPr lang="ru-RU" sz="1600" dirty="0">
                <a:solidFill>
                  <a:srgbClr val="C00000"/>
                </a:solidFill>
                <a:latin typeface="Cambria" panose="02040503050406030204" pitchFamily="18" charset="0"/>
              </a:rPr>
              <a:t>%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от всех публичных библиотек МК РФ)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7768" y="6041918"/>
            <a:ext cx="7955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3</a:t>
            </a:r>
            <a:r>
              <a:rPr lang="ru-RU" alt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7%</a:t>
            </a:r>
            <a:r>
              <a:rPr lang="ru-RU" alt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от всех библиотечных пользователей – </a:t>
            </a:r>
            <a:r>
              <a:rPr lang="ru-RU" alt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ДЕТИ</a:t>
            </a:r>
          </a:p>
          <a:p>
            <a:pPr algn="r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</a:t>
            </a:r>
            <a:r>
              <a:rPr lang="en-US" alt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3</a:t>
            </a:r>
            <a:r>
              <a:rPr lang="ru-RU" alt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9%</a:t>
            </a:r>
            <a:r>
              <a:rPr lang="ru-RU" alt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изданий выдано – ДЕТЯМ - пользователям б-к системы МК РФ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35192" y="348208"/>
            <a:ext cx="9528208" cy="584597"/>
          </a:xfrm>
          <a:prstGeom prst="rect">
            <a:avLst/>
          </a:prstGeom>
        </p:spPr>
        <p:txBody>
          <a:bodyPr lIns="68577" tIns="34289" rIns="68577" bIns="34289" anchor="ctr"/>
          <a:lstStyle>
            <a:lvl1pPr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 spc="-38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СОВРЕМЕННАЯ СИСТЕМА БИБЛИОТЕЧНОГО ОБСЛУЖИВАНИЯ ДЕТЕЙ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РОССИИ</a:t>
            </a:r>
            <a:endParaRPr lang="ru-RU" sz="2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7" y="128091"/>
            <a:ext cx="1218398" cy="121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4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518499"/>
            <a:ext cx="12192000" cy="339501"/>
          </a:xfrm>
          <a:prstGeom prst="rect">
            <a:avLst/>
          </a:prstGeom>
          <a:solidFill>
            <a:srgbClr val="FDF9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0483" name="Заголовок 1"/>
          <p:cNvSpPr txBox="1">
            <a:spLocks/>
          </p:cNvSpPr>
          <p:nvPr/>
        </p:nvSpPr>
        <p:spPr bwMode="auto">
          <a:xfrm>
            <a:off x="2348564" y="312894"/>
            <a:ext cx="9508076" cy="78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charset="0"/>
              <a:buNone/>
              <a:defRPr/>
            </a:pPr>
            <a:r>
              <a:rPr lang="ru-RU" altLang="ru-RU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ВСЕРОССИЙСКОЕ ИССЛЕДОВАНИЕ</a:t>
            </a:r>
          </a:p>
          <a:p>
            <a:pPr algn="ctr" eaLnBrk="1" hangingPunct="1">
              <a:buClr>
                <a:srgbClr val="000000"/>
              </a:buClr>
              <a:buFont typeface="Arial" charset="0"/>
              <a:buNone/>
              <a:defRPr/>
            </a:pPr>
            <a:r>
              <a:rPr lang="ru-RU" altLang="ru-RU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«ИНФОРМАЦИОННО-БИБЛИОТЕЧНОЕ ОБСЛУЖИВАНИЕ ДЕТЕЙ В РФ»</a:t>
            </a:r>
          </a:p>
        </p:txBody>
      </p:sp>
      <p:sp>
        <p:nvSpPr>
          <p:cNvPr id="29702" name="Прямоугольник 16"/>
          <p:cNvSpPr>
            <a:spLocks noChangeArrowheads="1"/>
          </p:cNvSpPr>
          <p:nvPr/>
        </p:nvSpPr>
        <p:spPr bwMode="auto">
          <a:xfrm>
            <a:off x="4757431" y="2730542"/>
            <a:ext cx="6960096" cy="91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 anchor="ctr" anchorCtr="1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91</a:t>
            </a:r>
            <a:r>
              <a:rPr lang="ru-RU" altLang="ru-RU" sz="1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% </a:t>
            </a:r>
            <a:r>
              <a:rPr lang="ru-RU" altLang="ru-RU" sz="1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 общего количества специализированных ДБ</a:t>
            </a:r>
            <a:endParaRPr lang="en-US" altLang="ru-RU" sz="1800" b="1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83</a:t>
            </a:r>
            <a:r>
              <a:rPr lang="ru-RU" altLang="ru-RU" sz="1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% </a:t>
            </a:r>
            <a:r>
              <a:rPr lang="ru-RU" altLang="ru-RU" sz="1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 общего количества общедоступных б-к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17179" y="1937665"/>
            <a:ext cx="32533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Зарегистрировано </a:t>
            </a:r>
          </a:p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37 895</a:t>
            </a:r>
            <a:r>
              <a:rPr lang="ru-RU" altLang="ru-RU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БИБЛИОТЕК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70520" y="1937665"/>
            <a:ext cx="337678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Внесли данные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35</a:t>
            </a:r>
            <a:r>
              <a:rPr lang="en-US" alt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085 </a:t>
            </a:r>
            <a:r>
              <a:rPr lang="ru-RU" altLang="ru-RU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БИБЛИОТЕК</a:t>
            </a:r>
            <a:r>
              <a:rPr lang="ru-RU" altLang="ru-RU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459615" y="1937665"/>
            <a:ext cx="0" cy="702005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261562" y="1935150"/>
            <a:ext cx="4570442" cy="3741823"/>
            <a:chOff x="346509" y="1637496"/>
            <a:chExt cx="4570442" cy="3741823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509" y="1637496"/>
              <a:ext cx="4570442" cy="3741823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7058" y="1637496"/>
              <a:ext cx="427246" cy="405223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7" y="128091"/>
            <a:ext cx="1218398" cy="121839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062589" y="4177542"/>
            <a:ext cx="6794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Зарегистрировано </a:t>
            </a:r>
          </a:p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180 </a:t>
            </a:r>
            <a:r>
              <a:rPr lang="ru-RU" alt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(90,5%)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детских модельных библиотек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(2019-2022 гг.). </a:t>
            </a:r>
            <a:endParaRPr lang="ru-RU" altLang="ru-RU" sz="24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0" y="2968095"/>
            <a:ext cx="3140758" cy="2089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751" y="1441143"/>
            <a:ext cx="1346141" cy="1107216"/>
          </a:xfrm>
        </p:spPr>
      </p:pic>
      <p:sp>
        <p:nvSpPr>
          <p:cNvPr id="2" name="TextBox 1"/>
          <p:cNvSpPr txBox="1"/>
          <p:nvPr/>
        </p:nvSpPr>
        <p:spPr>
          <a:xfrm>
            <a:off x="2667001" y="1361612"/>
            <a:ext cx="73151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C00000"/>
                </a:solidFill>
                <a:latin typeface="Cambria" panose="02040503050406030204" pitchFamily="18" charset="0"/>
              </a:rPr>
              <a:t>2019 – 2024 гг. </a:t>
            </a:r>
            <a:r>
              <a:rPr lang="ru-RU" sz="2100" dirty="0">
                <a:solidFill>
                  <a:srgbClr val="625D55"/>
                </a:solidFill>
                <a:latin typeface="Cambria" panose="02040503050406030204" pitchFamily="18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годы реализации проекта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425044" y="1777110"/>
            <a:ext cx="7606570" cy="815608"/>
            <a:chOff x="901043" y="2054363"/>
            <a:chExt cx="7606570" cy="815608"/>
          </a:xfrm>
        </p:grpSpPr>
        <p:sp>
          <p:nvSpPr>
            <p:cNvPr id="6" name="TextBox 5"/>
            <p:cNvSpPr txBox="1"/>
            <p:nvPr/>
          </p:nvSpPr>
          <p:spPr>
            <a:xfrm>
              <a:off x="901043" y="2054363"/>
              <a:ext cx="7606570" cy="815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на 01.01.2023 года</a:t>
              </a:r>
            </a:p>
            <a:p>
              <a:pPr algn="ctr"/>
              <a:endParaRPr lang="ru-RU" sz="800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  <a:p>
              <a:r>
                <a:rPr lang="ru-RU" sz="2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850</a:t>
              </a:r>
              <a:r>
                <a:rPr lang="ru-RU" sz="1500" dirty="0">
                  <a:latin typeface="Cambria" panose="02040503050406030204" pitchFamily="18" charset="0"/>
                </a:rPr>
                <a:t> </a:t>
              </a:r>
              <a:r>
                <a:rPr lang="ru-RU" sz="1500" dirty="0">
                  <a:solidFill>
                    <a:srgbClr val="002060"/>
                  </a:solidFill>
                  <a:latin typeface="Cambria" panose="02040503050406030204" pitchFamily="18" charset="0"/>
                </a:rPr>
                <a:t>библиотек</a:t>
              </a:r>
              <a:r>
                <a:rPr lang="ru-RU" sz="1500" dirty="0">
                  <a:latin typeface="Cambria" panose="02040503050406030204" pitchFamily="18" charset="0"/>
                </a:rPr>
                <a:t>            </a:t>
              </a:r>
              <a:r>
                <a:rPr lang="ru-RU" sz="2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199 </a:t>
              </a:r>
              <a:r>
                <a:rPr lang="ru-RU" sz="1500" dirty="0">
                  <a:solidFill>
                    <a:srgbClr val="002060"/>
                  </a:solidFill>
                  <a:latin typeface="Cambria" panose="02040503050406030204" pitchFamily="18" charset="0"/>
                </a:rPr>
                <a:t>детских</a:t>
              </a:r>
              <a:r>
                <a:rPr lang="ru-RU" sz="1500" dirty="0">
                  <a:latin typeface="Cambria" panose="02040503050406030204" pitchFamily="18" charset="0"/>
                </a:rPr>
                <a:t>            </a:t>
              </a:r>
              <a:r>
                <a:rPr lang="ru-RU" sz="2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64 </a:t>
              </a:r>
              <a:r>
                <a:rPr lang="ru-RU" sz="1500" dirty="0">
                  <a:solidFill>
                    <a:srgbClr val="002060"/>
                  </a:solidFill>
                  <a:latin typeface="Cambria" panose="02040503050406030204" pitchFamily="18" charset="0"/>
                </a:rPr>
                <a:t>региона</a:t>
              </a:r>
              <a:r>
                <a:rPr lang="ru-RU" sz="1500" dirty="0">
                  <a:latin typeface="Cambria" panose="02040503050406030204" pitchFamily="18" charset="0"/>
                </a:rPr>
                <a:t>            </a:t>
              </a:r>
              <a:r>
                <a:rPr lang="ru-RU" sz="2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8</a:t>
              </a:r>
              <a:r>
                <a:rPr lang="ru-RU" sz="15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ru-RU" sz="1500" dirty="0">
                  <a:solidFill>
                    <a:srgbClr val="002060"/>
                  </a:solidFill>
                  <a:latin typeface="Cambria" panose="02040503050406030204" pitchFamily="18" charset="0"/>
                </a:rPr>
                <a:t>федеральных округов</a:t>
              </a: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523865" y="2676273"/>
              <a:ext cx="382604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4250146" y="2692943"/>
              <a:ext cx="382604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5766374" y="2686976"/>
              <a:ext cx="382604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47" y="2917654"/>
            <a:ext cx="2782200" cy="2086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Заголовок 6"/>
          <p:cNvSpPr txBox="1">
            <a:spLocks/>
          </p:cNvSpPr>
          <p:nvPr/>
        </p:nvSpPr>
        <p:spPr>
          <a:xfrm>
            <a:off x="2348563" y="323434"/>
            <a:ext cx="81141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НАЦИОНАЛЬНЫЙ ПРОЕКТ «КУЛЬТУРА»</a:t>
            </a:r>
            <a:b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Указ Президента РФ «О национальных целях и стратегических задачах развития РФ на период  до 2024 года»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№ 204 от 7 мая 2018 года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1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751" y="176831"/>
            <a:ext cx="1479518" cy="9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01" y="2915073"/>
            <a:ext cx="3715463" cy="2089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353955" y="5262201"/>
            <a:ext cx="105883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rgbClr val="002060"/>
                </a:solidFill>
                <a:latin typeface="Cambria" panose="02040503050406030204" pitchFamily="18" charset="0"/>
              </a:rPr>
              <a:t>В </a:t>
            </a:r>
            <a:r>
              <a:rPr lang="ru-RU" sz="17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2022 </a:t>
            </a:r>
            <a:r>
              <a:rPr lang="ru-RU" sz="1700" dirty="0">
                <a:solidFill>
                  <a:srgbClr val="002060"/>
                </a:solidFill>
                <a:latin typeface="Cambria" panose="02040503050406030204" pitchFamily="18" charset="0"/>
              </a:rPr>
              <a:t>году </a:t>
            </a:r>
            <a:r>
              <a:rPr lang="ru-RU" sz="1700" b="1" dirty="0">
                <a:solidFill>
                  <a:srgbClr val="C00000"/>
                </a:solidFill>
                <a:latin typeface="Cambria" panose="02040503050406030204" pitchFamily="18" charset="0"/>
              </a:rPr>
              <a:t>посещаемость</a:t>
            </a:r>
            <a:r>
              <a:rPr lang="ru-RU" sz="1700" dirty="0">
                <a:latin typeface="Cambria" panose="02040503050406030204" pitchFamily="18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Cambria" panose="02040503050406030204" pitchFamily="18" charset="0"/>
              </a:rPr>
              <a:t>детских специализированных  модельных библиотек составила </a:t>
            </a:r>
            <a:r>
              <a:rPr lang="ru-RU" sz="17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около </a:t>
            </a:r>
            <a:r>
              <a:rPr lang="ru-RU" sz="17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 </a:t>
            </a:r>
            <a:r>
              <a:rPr lang="ru-RU" sz="1700" b="1" dirty="0">
                <a:solidFill>
                  <a:srgbClr val="C00000"/>
                </a:solidFill>
                <a:latin typeface="Cambria" panose="02040503050406030204" pitchFamily="18" charset="0"/>
              </a:rPr>
              <a:t>млн</a:t>
            </a:r>
            <a:r>
              <a:rPr lang="ru-RU" sz="1700" dirty="0">
                <a:latin typeface="Cambria" panose="02040503050406030204" pitchFamily="18" charset="0"/>
              </a:rPr>
              <a:t>, </a:t>
            </a:r>
          </a:p>
          <a:p>
            <a:pPr algn="ctr"/>
            <a:r>
              <a:rPr lang="ru-RU" sz="1700" dirty="0">
                <a:solidFill>
                  <a:srgbClr val="002060"/>
                </a:solidFill>
                <a:latin typeface="Cambria" panose="02040503050406030204" pitchFamily="18" charset="0"/>
              </a:rPr>
              <a:t>что на </a:t>
            </a:r>
            <a:r>
              <a:rPr lang="ru-RU" sz="17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10% </a:t>
            </a:r>
            <a:r>
              <a:rPr lang="ru-RU" sz="1700" dirty="0">
                <a:solidFill>
                  <a:srgbClr val="002060"/>
                </a:solidFill>
                <a:latin typeface="Cambria" panose="02040503050406030204" pitchFamily="18" charset="0"/>
              </a:rPr>
              <a:t>больше показателя года до модернизации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7" y="128091"/>
            <a:ext cx="1218398" cy="121839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20578" y="6050371"/>
            <a:ext cx="105883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rgbClr val="002060"/>
                </a:solidFill>
                <a:latin typeface="Cambria" panose="02040503050406030204" pitchFamily="18" charset="0"/>
              </a:rPr>
              <a:t>Ч</a:t>
            </a:r>
            <a:r>
              <a:rPr lang="ru-RU" sz="17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исло зарегистрированных</a:t>
            </a:r>
            <a:r>
              <a:rPr lang="ru-RU" sz="17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пользователей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- </a:t>
            </a:r>
            <a:r>
              <a:rPr lang="ru-RU" sz="17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около </a:t>
            </a:r>
            <a:r>
              <a:rPr lang="ru-RU" sz="17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200 000 </a:t>
            </a:r>
            <a:r>
              <a:rPr lang="ru-RU" sz="17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человек</a:t>
            </a:r>
            <a:r>
              <a:rPr lang="ru-RU" sz="1700" dirty="0" smtClean="0">
                <a:latin typeface="Cambria" panose="02040503050406030204" pitchFamily="18" charset="0"/>
              </a:rPr>
              <a:t>, </a:t>
            </a:r>
            <a:endParaRPr lang="ru-RU" sz="1700" dirty="0">
              <a:latin typeface="Cambria" panose="02040503050406030204" pitchFamily="18" charset="0"/>
            </a:endParaRPr>
          </a:p>
          <a:p>
            <a:pPr algn="ctr"/>
            <a:r>
              <a:rPr lang="ru-RU" sz="1700" dirty="0">
                <a:solidFill>
                  <a:srgbClr val="002060"/>
                </a:solidFill>
                <a:latin typeface="Cambria" panose="02040503050406030204" pitchFamily="18" charset="0"/>
              </a:rPr>
              <a:t>что на </a:t>
            </a:r>
            <a:r>
              <a:rPr lang="ru-RU" sz="17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4% </a:t>
            </a:r>
            <a:r>
              <a:rPr lang="ru-RU" sz="1700" dirty="0">
                <a:solidFill>
                  <a:srgbClr val="002060"/>
                </a:solidFill>
                <a:latin typeface="Cambria" panose="02040503050406030204" pitchFamily="18" charset="0"/>
              </a:rPr>
              <a:t>больше показателя года до модернизации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12772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35794" y="221607"/>
            <a:ext cx="9694273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spc="-10" dirty="0">
                <a:solidFill>
                  <a:srgbClr val="002060"/>
                </a:solidFill>
                <a:latin typeface="Cambria" panose="02040503050406030204" pitchFamily="18" charset="0"/>
                <a:sym typeface="Arial" charset="0"/>
              </a:rPr>
              <a:t>ДЕТСКИЕ МОДЕЛЬНЫЕ БИБЛИОТЕКИ НОВОГО ПОКОЛЕНИЯ</a:t>
            </a: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  <a:sym typeface="Arial" charset="0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253428496"/>
              </p:ext>
            </p:extLst>
          </p:nvPr>
        </p:nvGraphicFramePr>
        <p:xfrm>
          <a:off x="1496131" y="1555951"/>
          <a:ext cx="4859401" cy="332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353955" y="5357351"/>
            <a:ext cx="10676112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67" b="1" dirty="0">
                <a:solidFill>
                  <a:srgbClr val="002060"/>
                </a:solidFill>
                <a:latin typeface="Cambria" panose="02040503050406030204" pitchFamily="18" charset="0"/>
              </a:rPr>
              <a:t>До конца </a:t>
            </a:r>
            <a:r>
              <a:rPr lang="ru-RU" sz="1867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2023</a:t>
            </a:r>
            <a:r>
              <a:rPr lang="ru-RU" sz="1867" b="1" dirty="0" smtClean="0">
                <a:latin typeface="Cambria" panose="02040503050406030204" pitchFamily="18" charset="0"/>
              </a:rPr>
              <a:t> </a:t>
            </a:r>
            <a:r>
              <a:rPr lang="ru-RU" sz="1867" b="1" dirty="0">
                <a:solidFill>
                  <a:srgbClr val="C00000"/>
                </a:solidFill>
                <a:latin typeface="Cambria" panose="02040503050406030204" pitchFamily="18" charset="0"/>
              </a:rPr>
              <a:t>года</a:t>
            </a:r>
            <a:r>
              <a:rPr lang="ru-RU" sz="1867" dirty="0">
                <a:latin typeface="Cambria" panose="02040503050406030204" pitchFamily="18" charset="0"/>
              </a:rPr>
              <a:t> </a:t>
            </a:r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</a:rPr>
              <a:t>в нашей стране будет создано </a:t>
            </a:r>
            <a:r>
              <a:rPr lang="ru-RU" sz="1867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1068 </a:t>
            </a:r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</a:rPr>
              <a:t>модельных муниципальных библиотек, </a:t>
            </a:r>
          </a:p>
          <a:p>
            <a:pPr algn="ctr"/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</a:rPr>
              <a:t>из них </a:t>
            </a:r>
            <a:r>
              <a:rPr lang="ru-RU" sz="1867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249 детских</a:t>
            </a:r>
            <a:r>
              <a:rPr lang="ru-RU" sz="1867" b="1" dirty="0" smtClean="0">
                <a:latin typeface="Cambria" panose="02040503050406030204" pitchFamily="18" charset="0"/>
              </a:rPr>
              <a:t> </a:t>
            </a:r>
            <a:r>
              <a:rPr lang="ru-RU" sz="1867" b="1" dirty="0">
                <a:solidFill>
                  <a:srgbClr val="002060"/>
                </a:solidFill>
                <a:latin typeface="Cambria" panose="02040503050406030204" pitchFamily="18" charset="0"/>
              </a:rPr>
              <a:t>библиотек нового поколения.</a:t>
            </a:r>
            <a:endParaRPr lang="ru-RU" sz="1867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7" y="128091"/>
            <a:ext cx="1218398" cy="1218398"/>
          </a:xfrm>
          <a:prstGeom prst="rect">
            <a:avLst/>
          </a:prstGeom>
        </p:spPr>
      </p:pic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087358"/>
              </p:ext>
            </p:extLst>
          </p:nvPr>
        </p:nvGraphicFramePr>
        <p:xfrm>
          <a:off x="6845601" y="1636296"/>
          <a:ext cx="4572000" cy="314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446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2007" y="365125"/>
            <a:ext cx="9524245" cy="8118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</a:rPr>
              <a:t>ДЕТСКИЕ МОДЕЛЬНЫЕ БИБЛИОТЕКИ</a:t>
            </a:r>
            <a:br>
              <a:rPr lang="ru-RU" sz="2400" b="1" dirty="0" smtClean="0">
                <a:latin typeface="Cambria" panose="02040503050406030204" pitchFamily="18" charset="0"/>
              </a:rPr>
            </a:br>
            <a:r>
              <a:rPr lang="ru-RU" sz="2400" b="1" dirty="0" smtClean="0">
                <a:latin typeface="Cambria" panose="02040503050406030204" pitchFamily="18" charset="0"/>
              </a:rPr>
              <a:t>РЯЗАНСКОЙ ОБЛАСТИ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0299" y="2236055"/>
            <a:ext cx="10029523" cy="3600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2020 г.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- Центральная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детская библиотека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МБУК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«Центральная библиотека </a:t>
            </a:r>
            <a:r>
              <a:rPr lang="ru-RU" sz="1600" dirty="0" err="1">
                <a:solidFill>
                  <a:srgbClr val="002060"/>
                </a:solidFill>
                <a:latin typeface="Cambria" panose="02040503050406030204" pitchFamily="18" charset="0"/>
              </a:rPr>
              <a:t>Рыбновского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 муниципального района Рязанской области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» (г. Рыбное) 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2021 г.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- Центральная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детская библиотека им. А. В. </a:t>
            </a:r>
            <a:r>
              <a:rPr lang="ru-RU" sz="1600" dirty="0" err="1">
                <a:solidFill>
                  <a:srgbClr val="002060"/>
                </a:solidFill>
                <a:latin typeface="Cambria" panose="02040503050406030204" pitchFamily="18" charset="0"/>
              </a:rPr>
              <a:t>Ганзен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 обособленное подразделение МБУК «Центральная библиотека им. Л.А. Малюгина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» (г. </a:t>
            </a:r>
            <a:r>
              <a:rPr lang="ru-RU" sz="16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Касимов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) 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2022 г.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- Центральная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детская библиотека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МБУК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«Централизованная система детских библиотек города Рязани» 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2022 г.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- Детская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библиотека - филиал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МБУК </a:t>
            </a:r>
            <a:r>
              <a:rPr lang="ru-RU" sz="16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Межпоселенческая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библиотека» муниципального образования </a:t>
            </a:r>
            <a:r>
              <a:rPr lang="ru-RU" sz="1600" dirty="0" err="1">
                <a:solidFill>
                  <a:srgbClr val="002060"/>
                </a:solidFill>
                <a:latin typeface="Cambria" panose="02040503050406030204" pitchFamily="18" charset="0"/>
              </a:rPr>
              <a:t>Шацкий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 муниципальный район Рязанской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области (г. Шацк)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2022 г.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- Библиотека-филиал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№ 5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МБУК «Централизованная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система детских библиотек города Рязани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»</a:t>
            </a:r>
            <a:endParaRPr lang="ru-RU" sz="1600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0299" y="1352560"/>
            <a:ext cx="10029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Рязанской области за 2019 – 2022 гг.  создано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5 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детских модельных библиотек нового поколения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80343" y="5361712"/>
            <a:ext cx="5439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2023 году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будут созданы еще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детские модельные библиотеки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7" y="128091"/>
            <a:ext cx="1218398" cy="1218398"/>
          </a:xfrm>
          <a:prstGeom prst="rect">
            <a:avLst/>
          </a:prstGeom>
        </p:spPr>
      </p:pic>
      <p:pic>
        <p:nvPicPr>
          <p:cNvPr id="1026" name="Picture 2" descr="https://xn--80aacacvtbthqmh0dxl.xn--p1ai/assets/galleries/8881/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7" b="20562"/>
          <a:stretch/>
        </p:blipFill>
        <p:spPr bwMode="auto">
          <a:xfrm>
            <a:off x="135557" y="4832421"/>
            <a:ext cx="3944787" cy="19775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xn--80aacacvtbthqmh0dxl.xn--p1ai/assets/galleries/8842/_detskaya-territoriya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386" y="4832420"/>
            <a:ext cx="2480050" cy="190526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6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5694" y="300939"/>
            <a:ext cx="8056346" cy="1143000"/>
          </a:xfrm>
        </p:spPr>
        <p:txBody>
          <a:bodyPr>
            <a:noAutofit/>
          </a:bodyPr>
          <a:lstStyle/>
          <a:p>
            <a:pPr algn="ctr"/>
            <a:r>
              <a:rPr lang="ru-RU" sz="1867" b="1" dirty="0" smtClean="0">
                <a:solidFill>
                  <a:srgbClr val="0B2B67"/>
                </a:solidFill>
                <a:latin typeface="Cambria" panose="02040503050406030204" pitchFamily="18" charset="0"/>
              </a:rPr>
              <a:t>СОГЛАШЕНИЕ РГДБ И РГБ</a:t>
            </a:r>
            <a:br>
              <a:rPr lang="ru-RU" sz="1867" b="1" dirty="0" smtClean="0">
                <a:solidFill>
                  <a:srgbClr val="0B2B67"/>
                </a:solidFill>
                <a:latin typeface="Cambria" panose="02040503050406030204" pitchFamily="18" charset="0"/>
              </a:rPr>
            </a:br>
            <a:r>
              <a:rPr lang="ru-RU" sz="1867" b="1" dirty="0" smtClean="0">
                <a:solidFill>
                  <a:srgbClr val="0B2B67"/>
                </a:solidFill>
                <a:latin typeface="Cambria" panose="02040503050406030204" pitchFamily="18" charset="0"/>
              </a:rPr>
              <a:t> о сотрудничестве в области создания и деятельности </a:t>
            </a:r>
            <a:r>
              <a:rPr lang="ru-RU" sz="1867" b="1" dirty="0">
                <a:solidFill>
                  <a:srgbClr val="0B2B67"/>
                </a:solidFill>
                <a:latin typeface="Cambria" panose="02040503050406030204" pitchFamily="18" charset="0"/>
              </a:rPr>
              <a:t>модельных </a:t>
            </a:r>
            <a:r>
              <a:rPr lang="ru-RU" sz="1867" b="1" dirty="0" smtClean="0">
                <a:solidFill>
                  <a:srgbClr val="0B2B67"/>
                </a:solidFill>
                <a:latin typeface="Cambria" panose="02040503050406030204" pitchFamily="18" charset="0"/>
              </a:rPr>
              <a:t>библиотек нового поколения</a:t>
            </a:r>
            <a:br>
              <a:rPr lang="ru-RU" sz="1867" b="1" dirty="0" smtClean="0">
                <a:solidFill>
                  <a:srgbClr val="0B2B67"/>
                </a:solidFill>
                <a:latin typeface="Cambria" panose="02040503050406030204" pitchFamily="18" charset="0"/>
              </a:rPr>
            </a:br>
            <a:r>
              <a:rPr lang="ru-RU" sz="1867" b="1" dirty="0" smtClean="0">
                <a:solidFill>
                  <a:srgbClr val="0B2B67"/>
                </a:solidFill>
                <a:latin typeface="Cambria" panose="02040503050406030204" pitchFamily="18" charset="0"/>
              </a:rPr>
              <a:t>(декабрь 2021 г.)</a:t>
            </a:r>
            <a:endParaRPr lang="ru-RU" sz="1867" dirty="0">
              <a:solidFill>
                <a:srgbClr val="0B2B67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7877" y="1759360"/>
            <a:ext cx="8160907" cy="46504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</a:t>
            </a:r>
            <a:r>
              <a:rPr lang="ru-RU" sz="1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2022 года 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на основании письма 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Министерства культуры России от 28.01.2022                 № 34-01.1-39-ОЯ 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в состав рабочих групп региональных проектных офисов по созданию модельных муниципальных библиотек включены представители </a:t>
            </a:r>
            <a:r>
              <a:rPr lang="ru-RU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всех центральных библиотек субъектов РФ, обслуживающих детей. </a:t>
            </a:r>
            <a:endParaRPr lang="ru-RU" sz="18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 штатной численности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основных работников муниципальных общедоступных библиотек РФ, обслуживающих детей, за 2020 год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Мониторинг 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показал, что количество муниципальных общедоступных библиотек РФ, обслуживающих детей, с штатной численностью основных работников 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менее 2 человек 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- 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66%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специализированных детских библиотеках  - </a:t>
            </a:r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11%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от общего количества детских библиотек.</a:t>
            </a:r>
          </a:p>
          <a:p>
            <a:pPr marL="0" indent="0" algn="just">
              <a:buNone/>
            </a:pPr>
            <a:endParaRPr lang="ru-RU" sz="800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начале 2022 года проведено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Всероссийское </a:t>
            </a:r>
            <a:r>
              <a:rPr lang="ru-RU" sz="1800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исследование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модельных муниципальных детских библиотек по использованию мультимедийного (в </a:t>
            </a:r>
            <a:r>
              <a:rPr lang="ru-RU" sz="1800" b="1" dirty="0" err="1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т.ч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 интерактивного) оборудования. 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В исследовании приняли участие 87 библиотек из 48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регионов.</a:t>
            </a:r>
            <a:endParaRPr lang="ru-RU" sz="1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040" y="215850"/>
            <a:ext cx="1506744" cy="97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3000"/>
                    </a14:imgEffect>
                    <a14:imgEffect>
                      <a14:brightnessContrast bright="1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1" b="2648"/>
          <a:stretch/>
        </p:blipFill>
        <p:spPr>
          <a:xfrm>
            <a:off x="312643" y="1886109"/>
            <a:ext cx="3169321" cy="4327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7" y="128091"/>
            <a:ext cx="1218398" cy="121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7067" y="139035"/>
            <a:ext cx="7527211" cy="114300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ФОНД ДЕТСКИХ МОДЕЛЬНЫХ БИБЛИОТЕК </a:t>
            </a:r>
            <a:b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НОВОГО ПОКОЛЕНИЯ (2022 г.)</a:t>
            </a:r>
            <a:endParaRPr lang="ru-RU" sz="2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483" y="172516"/>
            <a:ext cx="1506744" cy="97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82805" y="1263025"/>
            <a:ext cx="96830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mbria" panose="02040503050406030204" pitchFamily="18" charset="0"/>
              </a:rPr>
              <a:t>Увеличение </a:t>
            </a:r>
            <a:r>
              <a:rPr lang="ru-RU" sz="1600" b="1" dirty="0">
                <a:latin typeface="Cambria" panose="02040503050406030204" pitchFamily="18" charset="0"/>
              </a:rPr>
              <a:t>комплектования произошло </a:t>
            </a:r>
            <a:r>
              <a:rPr lang="ru-RU" sz="1600" b="1" dirty="0" smtClean="0">
                <a:latin typeface="Cambria" panose="02040503050406030204" pitchFamily="18" charset="0"/>
              </a:rPr>
              <a:t>у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100% </a:t>
            </a:r>
            <a:r>
              <a:rPr lang="ru-RU" sz="1600" b="1" dirty="0" smtClean="0">
                <a:latin typeface="Cambria" panose="02040503050406030204" pitchFamily="18" charset="0"/>
              </a:rPr>
              <a:t>детских библиотек, </a:t>
            </a:r>
          </a:p>
          <a:p>
            <a:pPr algn="ctr"/>
            <a:r>
              <a:rPr lang="ru-RU" sz="1600" b="1" dirty="0" smtClean="0">
                <a:latin typeface="Cambria" panose="02040503050406030204" pitchFamily="18" charset="0"/>
              </a:rPr>
              <a:t>модернизированных в 2022 году</a:t>
            </a:r>
          </a:p>
          <a:p>
            <a:pPr algn="ctr"/>
            <a:endParaRPr lang="ru-RU" sz="800" b="1" dirty="0" smtClean="0">
              <a:latin typeface="Cambria" panose="020405030504060302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2022 году комплектование новой литературой увеличилось в 6 раз, по сравнению с 2021 годом.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1732" y="5531962"/>
            <a:ext cx="75301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В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2022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году детские модельные библиотеки приобрели за счет федерального бюджета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среднем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1767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экземпляров детской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литературы. </a:t>
            </a: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gray">
          <a:xfrm>
            <a:off x="1982805" y="2333273"/>
            <a:ext cx="4405821" cy="897571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351"/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gray">
          <a:xfrm>
            <a:off x="7292363" y="2338975"/>
            <a:ext cx="4373456" cy="897571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351"/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gray">
          <a:xfrm>
            <a:off x="1982805" y="2519106"/>
            <a:ext cx="4246867" cy="5438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67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Объем КНИЖНОГО </a:t>
            </a:r>
            <a:r>
              <a:rPr lang="ru-RU" sz="1467" dirty="0">
                <a:latin typeface="Cambria" panose="02040503050406030204" pitchFamily="18" charset="0"/>
                <a:cs typeface="Times New Roman" panose="02020603050405020304" pitchFamily="18" charset="0"/>
              </a:rPr>
              <a:t>фонда </a:t>
            </a:r>
            <a:endParaRPr lang="ru-RU" sz="1467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67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увеличился</a:t>
            </a:r>
            <a:r>
              <a:rPr lang="ru-RU" sz="1467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67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</a:t>
            </a:r>
            <a:r>
              <a:rPr lang="ru-RU" sz="1467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67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77% </a:t>
            </a:r>
            <a:r>
              <a:rPr lang="ru-RU" sz="1467" dirty="0">
                <a:latin typeface="Cambria" panose="02040503050406030204" pitchFamily="18" charset="0"/>
                <a:cs typeface="Times New Roman" panose="02020603050405020304" pitchFamily="18" charset="0"/>
              </a:rPr>
              <a:t>библиотек</a:t>
            </a: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gray">
          <a:xfrm>
            <a:off x="7395396" y="2496668"/>
            <a:ext cx="4270423" cy="5438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67" dirty="0">
                <a:latin typeface="Cambria" panose="02040503050406030204" pitchFamily="18" charset="0"/>
                <a:ea typeface="Calibri" panose="020F0502020204030204" pitchFamily="34" charset="0"/>
              </a:rPr>
              <a:t>Количество</a:t>
            </a:r>
            <a:r>
              <a:rPr lang="ru-RU" sz="1467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ru-RU" sz="1467" dirty="0" smtClean="0">
                <a:latin typeface="Cambria" panose="02040503050406030204" pitchFamily="18" charset="0"/>
                <a:ea typeface="Calibri" panose="020F0502020204030204" pitchFamily="34" charset="0"/>
              </a:rPr>
              <a:t>ПЕРИОДИЧЕСКИХ изданий</a:t>
            </a:r>
            <a:r>
              <a:rPr lang="ru-RU" sz="1467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ru-RU" sz="1467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увеличилось</a:t>
            </a:r>
            <a:r>
              <a:rPr lang="ru-RU" sz="1467" dirty="0"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ru-RU" sz="1467" dirty="0" smtClean="0">
                <a:latin typeface="Cambria" panose="02040503050406030204" pitchFamily="18" charset="0"/>
                <a:ea typeface="Calibri" panose="020F0502020204030204" pitchFamily="34" charset="0"/>
              </a:rPr>
              <a:t>у </a:t>
            </a:r>
            <a:r>
              <a:rPr lang="ru-RU" sz="1467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86% </a:t>
            </a:r>
            <a:r>
              <a:rPr lang="ru-RU" sz="1467" dirty="0">
                <a:latin typeface="Cambria" panose="02040503050406030204" pitchFamily="18" charset="0"/>
                <a:ea typeface="Calibri" panose="020F0502020204030204" pitchFamily="34" charset="0"/>
              </a:rPr>
              <a:t>библиотек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62363" y="3442146"/>
            <a:ext cx="10035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В 2021 году была восстановлена система государственных трансфертов на поддержку комплектования фондов муниципальных библиотек РФ. Было выделено 550 миллионов рублей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на покупку 1 млн. экземпляров книг.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257700" y="4456012"/>
            <a:ext cx="7741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В 2022 году доля покупки детских книг увеличена с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30%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 до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40%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.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Новая редакция рекомендаций направлена руководителям органов исполнительной власти субъектов РФ в сфере культуры 28 апреля 2022 года.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7" y="128091"/>
            <a:ext cx="1218398" cy="1218398"/>
          </a:xfrm>
          <a:prstGeom prst="rect">
            <a:avLst/>
          </a:prstGeom>
        </p:spPr>
      </p:pic>
      <p:pic>
        <p:nvPicPr>
          <p:cNvPr id="2054" name="Picture 6" descr="https://librarymsk.ru/images/stories/library/mgdb/2020/201111/zolotaya_polka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43" y="4368098"/>
            <a:ext cx="3310103" cy="21981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0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195" y="124027"/>
            <a:ext cx="7718287" cy="1143000"/>
          </a:xfrm>
        </p:spPr>
        <p:txBody>
          <a:bodyPr>
            <a:normAutofit/>
          </a:bodyPr>
          <a:lstStyle/>
          <a:p>
            <a:pPr algn="ctr"/>
            <a:r>
              <a:rPr lang="ru-RU" sz="1867" b="1" dirty="0">
                <a:solidFill>
                  <a:srgbClr val="002060"/>
                </a:solidFill>
                <a:latin typeface="Cambria" panose="02040503050406030204" pitchFamily="18" charset="0"/>
              </a:rPr>
              <a:t>Всероссийский конкурс по формированию фондов модельных муниципальных библиотек </a:t>
            </a:r>
            <a:r>
              <a:rPr lang="ru-RU" sz="1867" b="1" dirty="0">
                <a:solidFill>
                  <a:srgbClr val="C00000"/>
                </a:solidFill>
                <a:latin typeface="Cambria" panose="02040503050406030204" pitchFamily="18" charset="0"/>
              </a:rPr>
              <a:t>«Золотая полка»</a:t>
            </a:r>
            <a:endParaRPr lang="ru-RU" sz="1867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1681" y="1396716"/>
            <a:ext cx="9927674" cy="4596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67" b="1" dirty="0">
                <a:solidFill>
                  <a:srgbClr val="002060"/>
                </a:solidFill>
                <a:latin typeface="Cambria" panose="02040503050406030204" pitchFamily="18" charset="0"/>
              </a:rPr>
              <a:t>Номинация «Лучший модельный фонд детской (</a:t>
            </a:r>
            <a:r>
              <a:rPr lang="ru-RU" sz="1867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специализированной) библиотеки</a:t>
            </a:r>
            <a:r>
              <a:rPr lang="ru-RU" sz="1867" b="1" dirty="0">
                <a:solidFill>
                  <a:srgbClr val="002060"/>
                </a:solidFill>
                <a:latin typeface="Cambria" panose="02040503050406030204" pitchFamily="18" charset="0"/>
              </a:rPr>
              <a:t>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15427" y="1844301"/>
            <a:ext cx="101201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РГДБ </a:t>
            </a:r>
            <a:r>
              <a:rPr lang="ru-RU" sz="1600" i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учредила специальный приз за лучший видеоролик</a:t>
            </a:r>
            <a:r>
              <a:rPr lang="ru-RU" sz="1600" i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по формированию фондов среди детских </a:t>
            </a:r>
            <a:r>
              <a:rPr lang="ru-RU" sz="1600" i="1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библиотек</a:t>
            </a:r>
            <a:endParaRPr lang="ru-RU" sz="16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62812" y="3198433"/>
            <a:ext cx="5172795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Церемония награждения победителей конкурса </a:t>
            </a:r>
          </a:p>
          <a:p>
            <a:pPr algn="ctr">
              <a:lnSpc>
                <a:spcPct val="107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«Золотая полка»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состоится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 марта 2023 года</a:t>
            </a:r>
          </a:p>
          <a:p>
            <a:pPr algn="ctr">
              <a:lnSpc>
                <a:spcPct val="107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ежегодной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 </a:t>
            </a:r>
            <a:r>
              <a:rPr lang="ru-RU" sz="1400" dirty="0" smtClean="0">
                <a:latin typeface="Cambria" panose="02040503050406030204" pitchFamily="18" charset="0"/>
              </a:rPr>
              <a:t>Всероссийской научно-практической конференции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«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Фонды библиотек в цифровую эпоху: традиционные и электронные ресурсы, комплектование, использование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»</a:t>
            </a:r>
          </a:p>
          <a:p>
            <a:pPr algn="ctr">
              <a:lnSpc>
                <a:spcPct val="107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(Санкт-Петербург, Российская национальная библиотека, 27-31 марта 2023 г.).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31210"/>
          <a:stretch/>
        </p:blipFill>
        <p:spPr>
          <a:xfrm>
            <a:off x="7755967" y="2360628"/>
            <a:ext cx="3397888" cy="657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7" y="2649610"/>
            <a:ext cx="672075" cy="931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" y="1741256"/>
            <a:ext cx="1290879" cy="63938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7" y="128091"/>
            <a:ext cx="1218398" cy="1218398"/>
          </a:xfrm>
          <a:prstGeom prst="rect">
            <a:avLst/>
          </a:prstGeom>
        </p:spPr>
      </p:pic>
      <p:pic>
        <p:nvPicPr>
          <p:cNvPr id="29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483" y="172516"/>
            <a:ext cx="1506744" cy="97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3955" y="5545535"/>
            <a:ext cx="1058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Победителями в конкурсе 2022 года стали детские модельные библиотеки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Республики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М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арий Эл, Республики Мордовии, Красноярского, Пермского и Ставропольского краев, Кемеровской, Мурманской, Псковской и Самарской областей, Ямало-Ненецкого автономного округа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24690"/>
              </p:ext>
            </p:extLst>
          </p:nvPr>
        </p:nvGraphicFramePr>
        <p:xfrm>
          <a:off x="1915427" y="2545734"/>
          <a:ext cx="4947385" cy="2768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570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">
      <a:dk1>
        <a:srgbClr val="033F7B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1761</TotalTime>
  <Words>1378</Words>
  <Application>Microsoft Office PowerPoint</Application>
  <PresentationFormat>Широкоэкранный</PresentationFormat>
  <Paragraphs>135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Constantia</vt:lpstr>
      <vt:lpstr>Raleway</vt:lpstr>
      <vt:lpstr>Roboto Condensed</vt:lpstr>
      <vt:lpstr>Times New Roman</vt:lpstr>
      <vt:lpstr>Trebuchet MS</vt:lpstr>
      <vt:lpstr>Тема Office</vt:lpstr>
      <vt:lpstr>ДЕТСКИЕ МОДЕЛЬНЫЕ БИБЛИОТЕКИ НОВОГО ПОКОЛЕНИЯ:  ЦИФРЫ И ФАКТЫ</vt:lpstr>
      <vt:lpstr>Сегодня в России проживает около 26 млн. детей, что составляет 17,8% от населения страны</vt:lpstr>
      <vt:lpstr>Презентация PowerPoint</vt:lpstr>
      <vt:lpstr>Презентация PowerPoint</vt:lpstr>
      <vt:lpstr>ДЕТСКИЕ МОДЕЛЬНЫЕ БИБЛИОТЕКИ НОВОГО ПОКОЛЕНИЯ</vt:lpstr>
      <vt:lpstr>ДЕТСКИЕ МОДЕЛЬНЫЕ БИБЛИОТЕКИ РЯЗАНСКОЙ ОБЛАСТИ</vt:lpstr>
      <vt:lpstr>СОГЛАШЕНИЕ РГДБ И РГБ  о сотрудничестве в области создания и деятельности модельных библиотек нового поколения (декабрь 2021 г.)</vt:lpstr>
      <vt:lpstr>ФОНД ДЕТСКИХ МОДЕЛЬНЫХ БИБЛИОТЕК  НОВОГО ПОКОЛЕНИЯ (2022 г.)</vt:lpstr>
      <vt:lpstr>Всероссийский конкурс по формированию фондов модельных муниципальных библиотек «Золотая полка»</vt:lpstr>
      <vt:lpstr>ЭКСПЕРТНЫЙ СОВЕТ ПО ДЕТСКОЙ ЛИТЕРАТУРЕ был презентован в мае 2022 года на Всероссийском библиотечном конгрессе в Нижнем Новгороде</vt:lpstr>
      <vt:lpstr>Презентация PowerPoint</vt:lpstr>
      <vt:lpstr>Презентация PowerPoint</vt:lpstr>
      <vt:lpstr>Презентация PowerPoint</vt:lpstr>
      <vt:lpstr>Презентация PowerPoint</vt:lpstr>
      <vt:lpstr>Всероссийское исследование модельных муниципальных детских библиотек по использованию мультимедийного  (в т.ч. интерактивного) оборудования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 МОДЕЛЬНЫЕ БИБЛИОТЕКИ НОВОГО ПОКОЛЕНИЯ:  ЦИФРЫ И ФАКТЫ</dc:title>
  <dc:creator>Сотрудник NMO</dc:creator>
  <cp:lastModifiedBy>Заместитель по научной деятельности</cp:lastModifiedBy>
  <cp:revision>106</cp:revision>
  <dcterms:created xsi:type="dcterms:W3CDTF">2023-03-09T12:08:11Z</dcterms:created>
  <dcterms:modified xsi:type="dcterms:W3CDTF">2023-03-13T11:55:20Z</dcterms:modified>
</cp:coreProperties>
</file>