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4004" r:id="rId1"/>
  </p:sldMasterIdLst>
  <p:notesMasterIdLst>
    <p:notesMasterId r:id="rId20"/>
  </p:notesMasterIdLst>
  <p:sldIdLst>
    <p:sldId id="324" r:id="rId2"/>
    <p:sldId id="345" r:id="rId3"/>
    <p:sldId id="325" r:id="rId4"/>
    <p:sldId id="326" r:id="rId5"/>
    <p:sldId id="333" r:id="rId6"/>
    <p:sldId id="350" r:id="rId7"/>
    <p:sldId id="367" r:id="rId8"/>
    <p:sldId id="343" r:id="rId9"/>
    <p:sldId id="337" r:id="rId10"/>
    <p:sldId id="338" r:id="rId11"/>
    <p:sldId id="368" r:id="rId12"/>
    <p:sldId id="369" r:id="rId13"/>
    <p:sldId id="370" r:id="rId14"/>
    <p:sldId id="349" r:id="rId15"/>
    <p:sldId id="366" r:id="rId16"/>
    <p:sldId id="359" r:id="rId17"/>
    <p:sldId id="371" r:id="rId18"/>
    <p:sldId id="331" r:id="rId19"/>
  </p:sldIdLst>
  <p:sldSz cx="9144000" cy="5143500" type="screen16x9"/>
  <p:notesSz cx="6797675" cy="9926638"/>
  <p:embeddedFontLst>
    <p:embeddedFont>
      <p:font typeface="Garamond" panose="02020404030301010803" pitchFamily="18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Oswald" panose="020B0604020202020204" charset="-52"/>
      <p:regular r:id="rId35"/>
      <p:bold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5006"/>
    <a:srgbClr val="584300"/>
    <a:srgbClr val="B0DD7F"/>
    <a:srgbClr val="C00000"/>
    <a:srgbClr val="91DFA4"/>
    <a:srgbClr val="8EDEA1"/>
    <a:srgbClr val="B7EBC3"/>
    <a:srgbClr val="9CEED5"/>
    <a:srgbClr val="FFFFCC"/>
    <a:srgbClr val="745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C0F952-BD16-4B40-8167-10B6AF96937B}">
  <a:tblStyle styleId="{A2C0F952-BD16-4B40-8167-10B6AF9693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>
      <p:cViewPr varScale="1">
        <p:scale>
          <a:sx n="108" d="100"/>
          <a:sy n="108" d="100"/>
        </p:scale>
        <p:origin x="102" y="52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37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5613" indent="-315913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78;g35f391192_0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5" name="Google Shape;179;g35f391192_0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86;g35f391192_029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1" name="Google Shape;187;g35f391192_02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5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F9F41-9782-44F5-A7F9-C09C87F2F867}" type="datetimeFigureOut">
              <a:rPr lang="ru-RU" smtClean="0"/>
              <a:pPr>
                <a:defRPr/>
              </a:pPr>
              <a:t>12.04.2022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DE2-57F0-42AC-8EB8-6D64EF82EBC2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5650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0EDC06-D11E-4632-8F83-F0D91F943285}" type="datetimeFigureOut">
              <a:rPr lang="en-US" smtClean="0"/>
              <a:pPr>
                <a:defRPr/>
              </a:pPr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D42E-FB76-4A65-BCB2-7B5BBF7DCFB1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962966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B1984-9637-49CE-8491-961E0CB7C272}" type="datetimeFigureOut">
              <a:rPr lang="en-US" smtClean="0"/>
              <a:pPr>
                <a:defRPr/>
              </a:pPr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529-C01D-45A5-82F5-EC9FE407759D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55935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38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81B0C7-7079-41F7-AC7D-D101631473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0289203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78337-25C3-40D1-8E4B-F5BBF8ABBA39}" type="datetimeFigureOut">
              <a:rPr lang="en-US" altLang="ru-RU" smtClean="0"/>
              <a:pPr>
                <a:defRPr/>
              </a:pPr>
              <a:t>4/12/2022</a:t>
            </a:fld>
            <a:endParaRPr lang="en-US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3255-C494-4483-BFC8-9841DD7E3339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865972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8561F-5474-47F1-8BE8-FF045F077660}" type="datetimeFigureOut">
              <a:rPr lang="en-US" smtClean="0"/>
              <a:pPr>
                <a:defRPr/>
              </a:pPr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AECA-33A8-42A4-9895-6A92ED667B5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786106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85E44-F6C1-4012-83DE-6B7AF33A3127}" type="datetimeFigureOut">
              <a:rPr lang="en-US" smtClean="0"/>
              <a:pPr>
                <a:defRPr/>
              </a:pPr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A8FD-A625-4CAD-87C1-8E3E1A8A8141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854811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B5DD02-D88A-4FA9-96B0-106B95469DC2}" type="datetimeFigureOut">
              <a:rPr lang="en-US" smtClean="0"/>
              <a:pPr>
                <a:defRPr/>
              </a:pPr>
              <a:t>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1CC5-1AB2-434E-BA0E-F481FC68C798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678347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24D6F7-34E6-4D61-8715-B74817DEFA11}" type="datetimeFigureOut">
              <a:rPr lang="en-US" smtClean="0"/>
              <a:pPr>
                <a:defRPr/>
              </a:pPr>
              <a:t>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1D9D-CB8C-4488-9478-CE40722CD89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387808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AA5C3-82EB-4525-9F80-972BB543DE72}" type="datetimeFigureOut">
              <a:rPr lang="en-US" smtClean="0"/>
              <a:pPr>
                <a:defRPr/>
              </a:pPr>
              <a:t>4/12/2022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831430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53497C-8C33-4D63-B9CB-9F928C4C2633}" type="datetimeFigureOut">
              <a:rPr lang="en-US" smtClean="0"/>
              <a:pPr>
                <a:defRPr/>
              </a:pPr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72D1-2223-4FEE-ABA5-FA186E5F01BB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570092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9D9DE-064F-45C5-941F-2622D457DD61}" type="datetimeFigureOut">
              <a:rPr lang="en-US" smtClean="0"/>
              <a:pPr>
                <a:defRPr/>
              </a:pPr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8BBC-A3CD-46E6-811F-4325FA6796AB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869732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45FE14-6C81-479B-8F39-EB59D1F25847}" type="datetimeFigureOut">
              <a:rPr lang="en-US" smtClean="0"/>
              <a:pPr>
                <a:defRPr/>
              </a:pPr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35442-3833-43B3-94A0-156DCB176A3E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2483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rofstandart-rosmintrud.ru/reestr-profstandartov/" TargetMode="Externa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metodisty.rgdb.ru/02/13083-21-05-14-01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707904" y="330513"/>
            <a:ext cx="53285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r" eaLnBrk="1" hangingPunct="1"/>
            <a:r>
              <a:rPr lang="ru-RU" altLang="ru-RU" dirty="0" smtClean="0">
                <a:solidFill>
                  <a:srgbClr val="584300"/>
                </a:solidFill>
                <a:latin typeface="Garamond" pitchFamily="18" charset="0"/>
              </a:rPr>
              <a:t>Всероссийский форум «Роль центральных библиотек регионов России в реализации национального проекта </a:t>
            </a:r>
            <a:r>
              <a:rPr lang="en-US" altLang="ru-RU" dirty="0" smtClean="0">
                <a:solidFill>
                  <a:srgbClr val="584300"/>
                </a:solidFill>
                <a:latin typeface="Garamond" pitchFamily="18" charset="0"/>
              </a:rPr>
              <a:t>“</a:t>
            </a:r>
            <a:r>
              <a:rPr lang="ru-RU" altLang="ru-RU" dirty="0" smtClean="0">
                <a:solidFill>
                  <a:srgbClr val="584300"/>
                </a:solidFill>
                <a:latin typeface="Garamond" pitchFamily="18" charset="0"/>
              </a:rPr>
              <a:t>Культура</a:t>
            </a:r>
            <a:r>
              <a:rPr lang="en-US" altLang="ru-RU" dirty="0" smtClean="0">
                <a:solidFill>
                  <a:srgbClr val="584300"/>
                </a:solidFill>
                <a:latin typeface="Garamond" pitchFamily="18" charset="0"/>
              </a:rPr>
              <a:t>”</a:t>
            </a:r>
            <a:r>
              <a:rPr lang="ru-RU" altLang="ru-RU" dirty="0" smtClean="0">
                <a:solidFill>
                  <a:srgbClr val="584300"/>
                </a:solidFill>
                <a:latin typeface="Garamond" pitchFamily="18" charset="0"/>
              </a:rPr>
              <a:t>»,</a:t>
            </a:r>
          </a:p>
          <a:p>
            <a:pPr lvl="0" algn="r" eaLnBrk="1" hangingPunct="1"/>
            <a:r>
              <a:rPr lang="ru-RU" altLang="ru-RU" dirty="0" smtClean="0">
                <a:solidFill>
                  <a:srgbClr val="584300"/>
                </a:solidFill>
                <a:latin typeface="Garamond" pitchFamily="18" charset="0"/>
              </a:rPr>
              <a:t>14-15 апреля 2022 г., Рязанская область</a:t>
            </a:r>
          </a:p>
          <a:p>
            <a:pPr algn="ctr" eaLnBrk="1" hangingPunct="1"/>
            <a:r>
              <a:rPr lang="ru-RU" altLang="ru-RU" sz="1200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  <a:endParaRPr lang="ru-RU" altLang="ru-RU" sz="1200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79512" y="1779662"/>
            <a:ext cx="89289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455613" indent="15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2813" indent="15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013" indent="15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213" indent="15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ru-RU" altLang="ru-RU" sz="2400" b="1" dirty="0" smtClean="0">
                <a:solidFill>
                  <a:srgbClr val="6E5006"/>
                </a:solidFill>
                <a:latin typeface="Garamond" pitchFamily="18" charset="0"/>
                <a:sym typeface="Arial" panose="020B0604020202020204" pitchFamily="34" charset="0"/>
              </a:rPr>
              <a:t>АКТУАЛЬНЫЕ КОМПЕТЕНЦИИ СПЕЦИАЛИСТОВ</a:t>
            </a:r>
          </a:p>
          <a:p>
            <a:pPr lvl="0">
              <a:buClr>
                <a:srgbClr val="000000"/>
              </a:buClr>
            </a:pPr>
            <a:r>
              <a:rPr lang="ru-RU" altLang="ru-RU" sz="2400" b="1" dirty="0" smtClean="0">
                <a:solidFill>
                  <a:srgbClr val="6E5006"/>
                </a:solidFill>
                <a:latin typeface="Garamond" pitchFamily="18" charset="0"/>
                <a:sym typeface="Arial" panose="020B0604020202020204" pitchFamily="34" charset="0"/>
              </a:rPr>
              <a:t> МОДЕЛЬНЫХ БИБЛИОТЕК В РАМКАХ</a:t>
            </a:r>
          </a:p>
          <a:p>
            <a:pPr lvl="0">
              <a:buClr>
                <a:srgbClr val="000000"/>
              </a:buClr>
            </a:pPr>
            <a:r>
              <a:rPr lang="ru-RU" altLang="ru-RU" sz="2400" b="1" dirty="0" smtClean="0">
                <a:solidFill>
                  <a:srgbClr val="6E5006"/>
                </a:solidFill>
                <a:latin typeface="Garamond" pitchFamily="18" charset="0"/>
                <a:sym typeface="Arial" panose="020B0604020202020204" pitchFamily="34" charset="0"/>
              </a:rPr>
              <a:t> НОВОГО ПРОФЕССИОНАЛЬНОГО СТАНДАРТА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0" y="2773552"/>
            <a:ext cx="9180512" cy="187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1800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ru-RU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b="1" dirty="0" err="1" smtClean="0">
                <a:solidFill>
                  <a:srgbClr val="584300"/>
                </a:solidFill>
                <a:latin typeface="Garamond" panose="02020404030301010803" pitchFamily="18" charset="0"/>
              </a:rPr>
              <a:t>Бруева</a:t>
            </a:r>
            <a:r>
              <a:rPr lang="ru-RU" altLang="ru-RU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Татьяна Александровна</a:t>
            </a:r>
            <a:r>
              <a:rPr lang="ru-RU" altLang="ru-RU" dirty="0" smtClean="0">
                <a:solidFill>
                  <a:srgbClr val="584300"/>
                </a:solidFill>
                <a:latin typeface="Garamond" panose="02020404030301010803" pitchFamily="18" charset="0"/>
              </a:rPr>
              <a:t>,</a:t>
            </a:r>
            <a:endParaRPr lang="ru-RU" altLang="ru-RU" dirty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rgbClr val="584300"/>
                </a:solidFill>
                <a:latin typeface="Garamond" panose="02020404030301010803" pitchFamily="18" charset="0"/>
              </a:rPr>
              <a:t>к</a:t>
            </a:r>
            <a:r>
              <a:rPr lang="ru-RU" altLang="ru-RU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оординатор проектного офиса по разработке</a:t>
            </a: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профессионального стандарта в библиотечно-информационной сфере,</a:t>
            </a: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заместитель заведующего Учебным центром</a:t>
            </a: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Российской государственной детской библиотеки,</a:t>
            </a: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кандидат философских наук, доцент</a:t>
            </a:r>
            <a:endParaRPr lang="ru-RU" altLang="ru-RU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8" y="3895809"/>
            <a:ext cx="1094840" cy="11024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4650983"/>
            <a:ext cx="36450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584300"/>
                </a:solidFill>
                <a:latin typeface="Garamond" panose="02020404030301010803" pitchFamily="18" charset="0"/>
              </a:rPr>
              <a:t>г. </a:t>
            </a:r>
            <a:r>
              <a:rPr lang="ru-RU" altLang="ru-RU" sz="1600" b="1" dirty="0" err="1" smtClean="0">
                <a:solidFill>
                  <a:srgbClr val="584300"/>
                </a:solidFill>
                <a:latin typeface="Garamond" panose="02020404030301010803" pitchFamily="18" charset="0"/>
              </a:rPr>
              <a:t>Касимов</a:t>
            </a: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,</a:t>
            </a:r>
            <a:r>
              <a:rPr lang="en-US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15</a:t>
            </a:r>
            <a:r>
              <a:rPr lang="en-US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апреля 2022 г. </a:t>
            </a:r>
            <a:endParaRPr lang="ru-RU" alt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https://rounb.ru/themes/gorkij/assets/images/logo_two.png?nocache=1649689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0" y="175821"/>
            <a:ext cx="548998" cy="96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30514"/>
            <a:ext cx="3146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E5006"/>
                </a:solidFill>
              </a:rPr>
              <a:t>Рязанская областная</a:t>
            </a:r>
          </a:p>
          <a:p>
            <a:r>
              <a:rPr lang="ru-RU" sz="1400" dirty="0">
                <a:solidFill>
                  <a:srgbClr val="6E5006"/>
                </a:solidFill>
              </a:rPr>
              <a:t>универсальная научная</a:t>
            </a:r>
          </a:p>
          <a:p>
            <a:r>
              <a:rPr lang="ru-RU" sz="1400" dirty="0">
                <a:solidFill>
                  <a:srgbClr val="6E5006"/>
                </a:solidFill>
              </a:rPr>
              <a:t>БИБЛИОТЕКА ИМЕНИ ГОРЬКОГО</a:t>
            </a:r>
          </a:p>
        </p:txBody>
      </p:sp>
    </p:spTree>
    <p:extLst>
      <p:ext uri="{BB962C8B-B14F-4D97-AF65-F5344CB8AC3E}">
        <p14:creationId xmlns:p14="http://schemas.microsoft.com/office/powerpoint/2010/main" val="50848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63"/>
          <a:stretch/>
        </p:blipFill>
        <p:spPr>
          <a:xfrm>
            <a:off x="214282" y="1571618"/>
            <a:ext cx="3670524" cy="185738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Google Shape;181;p14"/>
          <p:cNvSpPr txBox="1">
            <a:spLocks/>
          </p:cNvSpPr>
          <p:nvPr/>
        </p:nvSpPr>
        <p:spPr>
          <a:xfrm>
            <a:off x="0" y="142858"/>
            <a:ext cx="91440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ОБРАЗОВАНИЕ  И</a:t>
            </a:r>
          </a:p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ПРАКТИЧЕСКИЙ  ОПЫТ</a:t>
            </a:r>
          </a:p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6  УРОВЕНЬ</a:t>
            </a:r>
            <a:endParaRPr lang="ru-RU" altLang="ru-RU" sz="24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" y="3853841"/>
            <a:ext cx="1158137" cy="1166181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0" y="1357304"/>
            <a:ext cx="3670524" cy="213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51754"/>
            <a:ext cx="5026341" cy="42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9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81;p14"/>
          <p:cNvSpPr txBox="1">
            <a:spLocks/>
          </p:cNvSpPr>
          <p:nvPr/>
        </p:nvSpPr>
        <p:spPr>
          <a:xfrm>
            <a:off x="0" y="142858"/>
            <a:ext cx="91440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ОБРАЗОВАНИЕ  И</a:t>
            </a:r>
          </a:p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ПРАКТИЧЕСКИЙ  ОПЫТ</a:t>
            </a:r>
          </a:p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7  УРОВЕНЬ</a:t>
            </a:r>
            <a:endParaRPr lang="ru-RU" altLang="ru-RU" sz="24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" y="3853841"/>
            <a:ext cx="1158137" cy="1166181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0" y="1285866"/>
            <a:ext cx="3670524" cy="213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" y="1455068"/>
            <a:ext cx="3931036" cy="17067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58" y="1455068"/>
            <a:ext cx="5080666" cy="35509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800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12</a:t>
            </a:fld>
            <a:endParaRPr lang="ru-RU" altLang="ru-RU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2928926" y="1857370"/>
            <a:ext cx="592935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Библиотечно-информационное обслуживание детей</a:t>
            </a:r>
            <a:endParaRPr lang="ru-RU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928926" y="2357436"/>
            <a:ext cx="592935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  <a:buClr>
                <a:srgbClr val="008AD4"/>
              </a:buClr>
            </a:pPr>
            <a:r>
              <a:rPr lang="ru-RU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Библиотечно-информационное обслуживание лиц с ограниченными возможностями здоровья</a:t>
            </a:r>
            <a:endParaRPr lang="ru-RU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1764704" y="2121840"/>
            <a:ext cx="7670086" cy="3571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	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Прямоугольник 2"/>
          <p:cNvSpPr>
            <a:spLocks noChangeArrowheads="1"/>
          </p:cNvSpPr>
          <p:nvPr/>
        </p:nvSpPr>
        <p:spPr bwMode="auto">
          <a:xfrm>
            <a:off x="214282" y="1714494"/>
            <a:ext cx="2571768" cy="13003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БИБЛИОТЕЧНО-ИНФОРМАЦИОННОЕ ОБСЛУЖИВАНИЕ ПОЛЬЗОВАТЕЛЕЙ</a:t>
            </a:r>
            <a:endParaRPr lang="ru-RU" alt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28926" y="1000114"/>
            <a:ext cx="592935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Стационарное, внестационарное и дистанционное обслуживание пользователей</a:t>
            </a:r>
            <a:endParaRPr lang="ru-RU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181;p14"/>
          <p:cNvSpPr txBox="1">
            <a:spLocks/>
          </p:cNvSpPr>
          <p:nvPr/>
        </p:nvSpPr>
        <p:spPr>
          <a:xfrm>
            <a:off x="1619672" y="142859"/>
            <a:ext cx="7524328" cy="844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96BF"/>
              </a:buClr>
              <a:buSzPts val="3000"/>
              <a:defRPr/>
            </a:pPr>
            <a:endParaRPr lang="ru-RU" altLang="ru-RU" sz="24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71934"/>
            <a:ext cx="1086699" cy="1094247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1571604" y="714362"/>
            <a:ext cx="7358114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2928926" y="3143254"/>
            <a:ext cx="592935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584300"/>
                </a:solidFill>
                <a:latin typeface="Garamond" pitchFamily="18" charset="0"/>
              </a:rPr>
              <a:t>Организация и проведение библиотечных культурно-просветительских, образовательных и событийных мероприятий</a:t>
            </a:r>
            <a:endParaRPr lang="ru-RU" b="1" dirty="0">
              <a:solidFill>
                <a:srgbClr val="584300"/>
              </a:solidFill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928926" y="4214824"/>
            <a:ext cx="592935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  <a:buClr>
                <a:srgbClr val="008AD4"/>
              </a:buClr>
            </a:pPr>
            <a:r>
              <a:rPr lang="ru-RU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Ведение библиотечных сайтов/порталов, сетевых социальных сервисов</a:t>
            </a:r>
            <a:endParaRPr lang="ru-RU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728" y="142858"/>
            <a:ext cx="771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584300"/>
                </a:solidFill>
                <a:latin typeface="Garamond" pitchFamily="18" charset="0"/>
              </a:rPr>
              <a:t>ОБОБЩЕННАЯ  ТРУДОВАЯ  ФУНКЦИЯ (ОТФ)</a:t>
            </a:r>
            <a:r>
              <a:rPr lang="en-US" sz="2400" b="1" dirty="0" smtClean="0">
                <a:solidFill>
                  <a:srgbClr val="584300"/>
                </a:solidFill>
                <a:latin typeface="Garamond" pitchFamily="18" charset="0"/>
              </a:rPr>
              <a:t> A</a:t>
            </a:r>
            <a:endParaRPr lang="ru-RU" sz="2400" b="1" dirty="0">
              <a:solidFill>
                <a:srgbClr val="584300"/>
              </a:solidFill>
              <a:latin typeface="Garamond" pitchFamily="18" charset="0"/>
            </a:endParaRPr>
          </a:p>
        </p:txBody>
      </p:sp>
      <p:pic>
        <p:nvPicPr>
          <p:cNvPr id="27" name="Picture 2" descr="https://fb.ru/misc/i/gallery/56028/25007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30"/>
            <a:ext cx="2357454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45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13</a:t>
            </a:fld>
            <a:endParaRPr lang="ru-RU" altLang="ru-RU" dirty="0"/>
          </a:p>
        </p:txBody>
      </p:sp>
      <p:pic>
        <p:nvPicPr>
          <p:cNvPr id="4098" name="Picture 2" descr="d:\Users\event\Desktop\Снимок140.PNG"/>
          <p:cNvPicPr>
            <a:picLocks noChangeAspect="1" noChangeArrowheads="1"/>
          </p:cNvPicPr>
          <p:nvPr/>
        </p:nvPicPr>
        <p:blipFill rotWithShape="1">
          <a:blip r:embed="rId2"/>
          <a:srcRect t="3955"/>
          <a:stretch/>
        </p:blipFill>
        <p:spPr bwMode="auto">
          <a:xfrm>
            <a:off x="66949" y="57745"/>
            <a:ext cx="3805145" cy="32840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Google Shape;181;p14"/>
          <p:cNvSpPr txBox="1">
            <a:spLocks/>
          </p:cNvSpPr>
          <p:nvPr/>
        </p:nvSpPr>
        <p:spPr>
          <a:xfrm>
            <a:off x="3779912" y="57745"/>
            <a:ext cx="5068416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3.1.1. ТРУДОВАЯ ФУНКЦИЯ</a:t>
            </a:r>
            <a:r>
              <a:rPr lang="en-US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 (</a:t>
            </a: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ВЫДЕРЖКИ)</a:t>
            </a:r>
            <a:endParaRPr lang="ru-RU" altLang="ru-RU" sz="24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072198" y="769962"/>
            <a:ext cx="285752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649" y="956062"/>
            <a:ext cx="5090601" cy="34262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679575"/>
            <a:ext cx="3884100" cy="23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14</a:t>
            </a:fld>
            <a:endParaRPr lang="ru-RU" altLang="ru-RU" dirty="0"/>
          </a:p>
        </p:txBody>
      </p:sp>
      <p:sp>
        <p:nvSpPr>
          <p:cNvPr id="5" name="Google Shape;181;p14"/>
          <p:cNvSpPr txBox="1">
            <a:spLocks/>
          </p:cNvSpPr>
          <p:nvPr/>
        </p:nvSpPr>
        <p:spPr>
          <a:xfrm>
            <a:off x="4788024" y="57745"/>
            <a:ext cx="4060304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3.1.2. ТРУДОВАЯ ФУНКЦИЯ</a:t>
            </a:r>
            <a:endParaRPr lang="ru-RU" altLang="ru-RU" sz="24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072198" y="769962"/>
            <a:ext cx="285752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00760" y="857238"/>
            <a:ext cx="3000396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4300"/>
                </a:solidFill>
                <a:latin typeface="Garamond" pitchFamily="18" charset="0"/>
              </a:rPr>
              <a:t>«БИБЛИОТЕЧНО-ИНФОРМАЦИОННОЕ ОБСЛУЖИВАНИЕ ДЕТЕЙ»</a:t>
            </a:r>
            <a:r>
              <a:rPr lang="en-US" sz="1600" b="1" dirty="0" smtClean="0">
                <a:solidFill>
                  <a:srgbClr val="584300"/>
                </a:solidFill>
                <a:latin typeface="Garamond" pitchFamily="18" charset="0"/>
              </a:rPr>
              <a:t> (</a:t>
            </a:r>
            <a:r>
              <a:rPr lang="ru-RU" sz="1600" b="1" dirty="0" smtClean="0">
                <a:solidFill>
                  <a:srgbClr val="584300"/>
                </a:solidFill>
                <a:latin typeface="Garamond" pitchFamily="18" charset="0"/>
              </a:rPr>
              <a:t>выдержки)</a:t>
            </a:r>
            <a:endParaRPr lang="ru-RU" sz="1600" b="1" dirty="0">
              <a:solidFill>
                <a:srgbClr val="584300"/>
              </a:solidFill>
              <a:latin typeface="Garamond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857634"/>
            <a:ext cx="1071570" cy="1079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938"/>
            <a:ext cx="3670416" cy="33638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40" y="2042013"/>
            <a:ext cx="3510778" cy="28946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24" y="2355670"/>
            <a:ext cx="3319411" cy="26539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18" name="Рисунок 6" descr="RGDB_0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08" y="46584"/>
            <a:ext cx="114246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-6856" y="113543"/>
            <a:ext cx="7891224" cy="6580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ПРОФЕССИОНАЛЬНЫЙ СТАНДАРТ:</a:t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«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Специалист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 области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воспитания»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107504" y="771550"/>
            <a:ext cx="7657000" cy="2229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143240" y="1040858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Arial" charset="0"/>
              </a:rPr>
              <a:t>Утвержден приказом Министерства труда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Arial" charset="0"/>
              </a:rPr>
              <a:t>и социальной защиты</a:t>
            </a:r>
          </a:p>
          <a:p>
            <a:pPr algn="r">
              <a:defRPr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Arial" charset="0"/>
              </a:rPr>
              <a:t>Российской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Arial" charset="0"/>
              </a:rPr>
              <a:t>Федерации от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Arial" charset="0"/>
              </a:rPr>
              <a:t>10 января 2017 № 10н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97598"/>
            <a:ext cx="3009700" cy="34601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29438" y="1620023"/>
            <a:ext cx="5763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3.5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ОТФ 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Библиотечно-педагогическая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деятельность</a:t>
            </a:r>
          </a:p>
          <a:p>
            <a:pPr marL="285750" indent="-285750" algn="just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 образовательной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организации общего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2285998"/>
            <a:ext cx="521497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ТРУДОВЫЕ ФУНКЦИИ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: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Информационно-библиотечное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сопровождение </a:t>
            </a:r>
            <a:br>
              <a:rPr lang="ru-RU" sz="14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учебно-воспитательного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процесса;</a:t>
            </a:r>
          </a:p>
          <a:p>
            <a:pPr marL="285750" indent="-285750"/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мероприятий по воспитанию у </a:t>
            </a:r>
            <a:br>
              <a:rPr lang="ru-RU" sz="14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обучающихся информационной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культуры;</a:t>
            </a:r>
          </a:p>
          <a:p>
            <a:pPr marL="285750" indent="-285750"/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Организационно-методическое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обеспечение </a:t>
            </a:r>
            <a:br>
              <a:rPr lang="ru-RU" sz="14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мероприятий по развитию у обучающихся интереса </a:t>
            </a:r>
            <a:br>
              <a:rPr lang="ru-RU" sz="14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к чтению </a:t>
            </a:r>
          </a:p>
        </p:txBody>
      </p:sp>
    </p:spTree>
    <p:extLst>
      <p:ext uri="{BB962C8B-B14F-4D97-AF65-F5344CB8AC3E}">
        <p14:creationId xmlns:p14="http://schemas.microsoft.com/office/powerpoint/2010/main" val="35457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16</a:t>
            </a:fld>
            <a:endParaRPr lang="ru-RU" altLang="ru-RU" dirty="0"/>
          </a:p>
        </p:txBody>
      </p:sp>
      <p:pic>
        <p:nvPicPr>
          <p:cNvPr id="4098" name="Picture 2" descr="d:\Users\event\Desktop\Снимок4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3122"/>
            <a:ext cx="6072198" cy="28610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000332" y="4500576"/>
            <a:ext cx="6143668" cy="5000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5720" y="857238"/>
            <a:ext cx="785818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5786" y="1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584300"/>
                </a:solidFill>
                <a:latin typeface="Garamond" pitchFamily="18" charset="0"/>
              </a:rPr>
              <a:t>ПРОЦЕДУРА  И  ОЖИДАЕМЫЕ  СРОКИ</a:t>
            </a:r>
          </a:p>
          <a:p>
            <a:r>
              <a:rPr lang="ru-RU" sz="2400" b="1" dirty="0" smtClean="0">
                <a:solidFill>
                  <a:srgbClr val="584300"/>
                </a:solidFill>
                <a:latin typeface="Garamond" pitchFamily="18" charset="0"/>
              </a:rPr>
              <a:t>УТВЕРЖДЕНИЯ  ПРОФСТАНДАРТА</a:t>
            </a:r>
            <a:endParaRPr lang="ru-RU" sz="2400" b="1" dirty="0">
              <a:solidFill>
                <a:srgbClr val="584300"/>
              </a:solidFill>
              <a:latin typeface="Garamond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571882"/>
            <a:ext cx="1357322" cy="13667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2844" y="1000114"/>
            <a:ext cx="1643074" cy="9286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584300"/>
                </a:solidFill>
                <a:latin typeface="Garamond" pitchFamily="18" charset="0"/>
              </a:rPr>
              <a:t> представление проекта профстандарта в Минтруд</a:t>
            </a:r>
            <a:endParaRPr lang="ru-RU" sz="1600" b="1" dirty="0">
              <a:solidFill>
                <a:srgbClr val="584300"/>
              </a:solidFill>
              <a:latin typeface="Garamond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1000114"/>
            <a:ext cx="2000264" cy="1428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584300"/>
                </a:solidFill>
                <a:latin typeface="Garamond" pitchFamily="18" charset="0"/>
              </a:rPr>
              <a:t> экспертиза и одобрение Национальным советом по профессиональным квалификациям</a:t>
            </a:r>
            <a:endParaRPr lang="ru-RU" sz="1600" b="1" dirty="0">
              <a:solidFill>
                <a:srgbClr val="584300"/>
              </a:solidFill>
              <a:latin typeface="Garamond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9058" y="1000114"/>
            <a:ext cx="1571636" cy="9286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584300"/>
                </a:solidFill>
                <a:latin typeface="Garamond" pitchFamily="18" charset="0"/>
              </a:rPr>
              <a:t> направление  решения</a:t>
            </a:r>
          </a:p>
          <a:p>
            <a:r>
              <a:rPr lang="ru-RU" sz="1600" b="1" dirty="0" smtClean="0">
                <a:solidFill>
                  <a:srgbClr val="584300"/>
                </a:solidFill>
                <a:latin typeface="Garamond" pitchFamily="18" charset="0"/>
              </a:rPr>
              <a:t>в Минтруд</a:t>
            </a:r>
            <a:endParaRPr lang="ru-RU" sz="1600" b="1" dirty="0">
              <a:solidFill>
                <a:srgbClr val="584300"/>
              </a:solidFill>
              <a:latin typeface="Garamond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1000114"/>
            <a:ext cx="1643074" cy="9286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584300"/>
                </a:solidFill>
                <a:latin typeface="Garamond" pitchFamily="18" charset="0"/>
              </a:rPr>
              <a:t> утверждение профстандарта  приказом Минтруда</a:t>
            </a:r>
            <a:endParaRPr lang="ru-RU" sz="1600" b="1" dirty="0">
              <a:solidFill>
                <a:srgbClr val="584300"/>
              </a:solidFill>
              <a:latin typeface="Garamond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86644" y="1000114"/>
            <a:ext cx="1857356" cy="1143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584300"/>
                </a:solidFill>
                <a:latin typeface="Garamond" pitchFamily="18" charset="0"/>
              </a:rPr>
              <a:t> внесение в реестр профстандартов</a:t>
            </a:r>
          </a:p>
          <a:p>
            <a:r>
              <a:rPr lang="en-US" sz="800" b="1" dirty="0" smtClean="0">
                <a:solidFill>
                  <a:srgbClr val="584300"/>
                </a:solidFill>
                <a:latin typeface="Garamond" pitchFamily="18" charset="0"/>
                <a:hlinkClick r:id="rId5"/>
              </a:rPr>
              <a:t>https://profstandart-rosmintrud.ru/reestr-profstandartov/</a:t>
            </a:r>
            <a:endParaRPr lang="ru-RU" sz="800" b="1" dirty="0" smtClean="0">
              <a:solidFill>
                <a:srgbClr val="584300"/>
              </a:solidFill>
              <a:latin typeface="Garamond" pitchFamily="18" charset="0"/>
            </a:endParaRPr>
          </a:p>
          <a:p>
            <a:endParaRPr lang="ru-RU" sz="1600" b="1" dirty="0">
              <a:solidFill>
                <a:srgbClr val="5843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475948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Ознакомиться с проектом</a:t>
            </a: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профессионального стандарта</a:t>
            </a: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можно на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сайте Научно-методического отдела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Российской государственной детской библиотеки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hlinkClick r:id="rId2"/>
              </a:rPr>
              <a:t>https://metodisty.rgdb.ru/02/13083-21-05-14-01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6" descr="RGDB_0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11" y="214120"/>
            <a:ext cx="1623813" cy="163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1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89;p15"/>
          <p:cNvSpPr txBox="1">
            <a:spLocks noGrp="1"/>
          </p:cNvSpPr>
          <p:nvPr>
            <p:ph type="ctrTitle"/>
          </p:nvPr>
        </p:nvSpPr>
        <p:spPr>
          <a:xfrm>
            <a:off x="0" y="2168028"/>
            <a:ext cx="9144000" cy="857256"/>
          </a:xfrm>
        </p:spPr>
        <p:txBody>
          <a:bodyPr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 typeface="Oswald" charset="-52"/>
              <a:buNone/>
              <a:defRPr/>
            </a:pPr>
            <a:r>
              <a:rPr lang="ru-RU" altLang="ru-RU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  <a:sym typeface="Oswald" charset="-52"/>
              </a:rPr>
              <a:t>СПАСИБО ЗА ВНИМАНИЕ!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00" y="149863"/>
            <a:ext cx="1908000" cy="1921251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-8783" y="2773258"/>
            <a:ext cx="9180512" cy="230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1800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1800" b="1" dirty="0" err="1" smtClean="0">
                <a:solidFill>
                  <a:srgbClr val="584300"/>
                </a:solidFill>
                <a:latin typeface="Garamond" panose="02020404030301010803" pitchFamily="18" charset="0"/>
              </a:rPr>
              <a:t>Бруева</a:t>
            </a:r>
            <a:r>
              <a:rPr lang="ru-RU" altLang="ru-RU" sz="18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Татьяна Александровна</a:t>
            </a:r>
            <a:r>
              <a:rPr lang="ru-RU" altLang="ru-RU" sz="1800" dirty="0" smtClean="0">
                <a:solidFill>
                  <a:srgbClr val="584300"/>
                </a:solidFill>
                <a:latin typeface="Garamond" panose="02020404030301010803" pitchFamily="18" charset="0"/>
              </a:rPr>
              <a:t>,</a:t>
            </a:r>
            <a:endParaRPr lang="ru-RU" altLang="ru-RU" sz="1800" dirty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rgbClr val="584300"/>
                </a:solidFill>
                <a:latin typeface="Garamond" panose="02020404030301010803" pitchFamily="18" charset="0"/>
              </a:rPr>
              <a:t>к</a:t>
            </a:r>
            <a:r>
              <a:rPr lang="ru-RU" altLang="ru-RU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оординатор проектного офиса по разработке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профессионального стандарта в библиотечно-информационной сфере,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заместитель заведующего Учебным центром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Российской государственной детской библиотеки,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кандидат философских наук, доцент</a:t>
            </a:r>
            <a:endParaRPr lang="en-US" altLang="ru-RU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ru-RU" dirty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p</a:t>
            </a:r>
            <a:r>
              <a:rPr lang="en-US" altLang="ru-RU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rof-standart@rgdb.ru</a:t>
            </a:r>
            <a:endParaRPr lang="ru-RU" altLang="ru-RU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7158" y="3214692"/>
            <a:ext cx="4143404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Распоряжение Правительства РФ от 13.03.2021 N 608-р</a:t>
            </a:r>
          </a:p>
          <a:p>
            <a:r>
              <a:rPr lang="ru-RU" sz="20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«Об утверждении Стратегии развития библиотечного дела на период до 2030 года»</a:t>
            </a:r>
            <a:endParaRPr lang="ru-RU" sz="2000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Google Shape;181;p14"/>
          <p:cNvSpPr txBox="1">
            <a:spLocks/>
          </p:cNvSpPr>
          <p:nvPr/>
        </p:nvSpPr>
        <p:spPr>
          <a:xfrm>
            <a:off x="1619672" y="201761"/>
            <a:ext cx="752432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96BF"/>
              </a:buClr>
              <a:buSzPts val="3000"/>
              <a:buFont typeface="Oswald" charset="-52"/>
              <a:buNone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НОРМАТИВНЫЕ  ОСНОВЫ</a:t>
            </a:r>
          </a:p>
          <a:p>
            <a:pPr>
              <a:buClr>
                <a:srgbClr val="3796BF"/>
              </a:buClr>
              <a:buSzPts val="3000"/>
              <a:buFont typeface="Oswald" charset="-52"/>
              <a:buNone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РАЗРАБОТКИ  ПРОФСТАНДАРТА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1406" y="1274018"/>
            <a:ext cx="75724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3" y="142858"/>
            <a:ext cx="1016264" cy="10233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159" y="1500180"/>
            <a:ext cx="4143403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E5006"/>
                </a:solidFill>
                <a:latin typeface="Garamond" pitchFamily="18" charset="0"/>
              </a:rPr>
              <a:t>Указ Президента РФ</a:t>
            </a:r>
          </a:p>
          <a:p>
            <a:r>
              <a:rPr lang="ru-RU" sz="2000" b="1" dirty="0" smtClean="0">
                <a:solidFill>
                  <a:srgbClr val="6E5006"/>
                </a:solidFill>
                <a:latin typeface="Garamond" pitchFamily="18" charset="0"/>
              </a:rPr>
              <a:t>от 7 мая 2012 г. N 597</a:t>
            </a:r>
          </a:p>
          <a:p>
            <a:r>
              <a:rPr lang="ru-RU" sz="2000" b="1" dirty="0" smtClean="0">
                <a:solidFill>
                  <a:srgbClr val="6E5006"/>
                </a:solidFill>
                <a:latin typeface="Garamond" pitchFamily="18" charset="0"/>
              </a:rPr>
              <a:t>«О мероприятиях по реализации государственной социальной политики»</a:t>
            </a:r>
            <a:endParaRPr lang="ru-RU" sz="2000" dirty="0">
              <a:solidFill>
                <a:srgbClr val="6E5006"/>
              </a:solidFill>
              <a:latin typeface="Garamond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1785932"/>
            <a:ext cx="2071702" cy="1477328"/>
          </a:xfrm>
          <a:prstGeom prst="rect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ambria" pitchFamily="18" charset="0"/>
              </a:rPr>
              <a:t>1447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профессиональных стандартов</a:t>
            </a:r>
          </a:p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9454" y="1785932"/>
            <a:ext cx="2000264" cy="1446550"/>
          </a:xfrm>
          <a:prstGeom prst="rect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ambria" pitchFamily="18" charset="0"/>
              </a:rPr>
              <a:t>3</a:t>
            </a:r>
            <a:r>
              <a:rPr lang="en-US" sz="4000" b="1" dirty="0" smtClean="0">
                <a:solidFill>
                  <a:srgbClr val="C00000"/>
                </a:solidFill>
                <a:latin typeface="Cambria" pitchFamily="18" charset="0"/>
              </a:rPr>
              <a:t>4</a:t>
            </a:r>
            <a:endParaRPr lang="ru-RU" sz="40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области профессиональной деятельности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190" y="3357568"/>
            <a:ext cx="392909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в актуальной редакции</a:t>
            </a:r>
          </a:p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 Реестра профстандартов на 2022 г.</a:t>
            </a:r>
          </a:p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( с учетом последних изменений от 01.03.2022 )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3143240" y="1714494"/>
            <a:ext cx="578647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84300"/>
                </a:solidFill>
                <a:latin typeface="Garamond" panose="02020404030301010803" pitchFamily="18" charset="0"/>
              </a:rPr>
              <a:t>р</a:t>
            </a:r>
            <a:r>
              <a:rPr lang="ru-RU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езультат </a:t>
            </a:r>
            <a:r>
              <a:rPr lang="ru-RU" b="1" dirty="0">
                <a:solidFill>
                  <a:srgbClr val="584300"/>
                </a:solidFill>
                <a:latin typeface="Garamond" panose="02020404030301010803" pitchFamily="18" charset="0"/>
              </a:rPr>
              <a:t>объективного процесса </a:t>
            </a:r>
            <a:r>
              <a:rPr lang="ru-RU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развития квалификационных </a:t>
            </a:r>
            <a:r>
              <a:rPr lang="ru-RU" b="1" dirty="0">
                <a:solidFill>
                  <a:srgbClr val="584300"/>
                </a:solidFill>
                <a:latin typeface="Garamond" panose="02020404030301010803" pitchFamily="18" charset="0"/>
              </a:rPr>
              <a:t>характеристик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143240" y="2428875"/>
            <a:ext cx="578647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  <a:buClr>
                <a:srgbClr val="008AD4"/>
              </a:buClr>
            </a:pPr>
            <a:r>
              <a:rPr lang="ru-RU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передовой документ в помощь образованию и работодателям</a:t>
            </a:r>
            <a:endParaRPr lang="ru-RU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1764704" y="2121840"/>
            <a:ext cx="7670086" cy="3571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	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572014"/>
            <a:ext cx="9144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008AD4"/>
              </a:buClr>
            </a:pPr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Поэтапно заменяет Единый  квалификационный  справочник  должностей  (ЕКС) </a:t>
            </a:r>
            <a:endParaRPr lang="ru-RU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Прямоугольник 2"/>
          <p:cNvSpPr>
            <a:spLocks noChangeArrowheads="1"/>
          </p:cNvSpPr>
          <p:nvPr/>
        </p:nvSpPr>
        <p:spPr bwMode="auto">
          <a:xfrm>
            <a:off x="118904" y="1891966"/>
            <a:ext cx="2810022" cy="15773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ПРОФЕССИОНАЛЬНЫЙ  СТАНДАРТ</a:t>
            </a:r>
          </a:p>
          <a:p>
            <a:pPr algn="ctr" eaLnBrk="1" hangingPunct="1">
              <a:buFontTx/>
              <a:buNone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  <a:endParaRPr lang="ru-RU" alt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  <a:endParaRPr lang="ru-RU" alt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3240" y="1000115"/>
            <a:ext cx="5786478" cy="6429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новая, современная, инновационная характеристика профессии</a:t>
            </a:r>
            <a:endParaRPr lang="ru-RU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181;p14"/>
          <p:cNvSpPr txBox="1">
            <a:spLocks/>
          </p:cNvSpPr>
          <p:nvPr/>
        </p:nvSpPr>
        <p:spPr>
          <a:xfrm>
            <a:off x="1619672" y="142859"/>
            <a:ext cx="7524328" cy="844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ПРОФЕССИОНАЛЬНЫЙ  СТАНДАРТ:</a:t>
            </a:r>
          </a:p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ВАЖНО</a:t>
            </a:r>
            <a:endParaRPr lang="ru-RU" altLang="ru-RU" sz="24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71934"/>
            <a:ext cx="1086699" cy="1094247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1357290" y="928676"/>
            <a:ext cx="75724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3143240" y="3143254"/>
            <a:ext cx="578647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584300"/>
                </a:solidFill>
                <a:latin typeface="Garamond" pitchFamily="18" charset="0"/>
                <a:ea typeface="Calibri" panose="020F0502020204030204" pitchFamily="34" charset="0"/>
              </a:rPr>
              <a:t>разрабатывается на вид профессиональной деятельности</a:t>
            </a:r>
            <a:endParaRPr lang="ru-RU" b="1" dirty="0">
              <a:solidFill>
                <a:srgbClr val="584300"/>
              </a:solidFill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143240" y="3857634"/>
            <a:ext cx="578647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  <a:buClr>
                <a:srgbClr val="008AD4"/>
              </a:buClr>
            </a:pPr>
            <a:r>
              <a:rPr lang="ru-RU" b="1" dirty="0" smtClean="0">
                <a:solidFill>
                  <a:srgbClr val="584300"/>
                </a:solidFill>
                <a:latin typeface="Garamond" pitchFamily="18" charset="0"/>
                <a:ea typeface="Calibri" panose="020F0502020204030204" pitchFamily="34" charset="0"/>
              </a:rPr>
              <a:t>будет применяться в библиотеках, независимо от их уровня и ведомственной принадлежности</a:t>
            </a:r>
            <a:endParaRPr lang="ru-RU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692696" y="1065117"/>
            <a:ext cx="7607768" cy="59634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4023" y="1587094"/>
            <a:ext cx="8618457" cy="24979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1491630"/>
            <a:ext cx="129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aramond" panose="02020404030301010803" pitchFamily="18" charset="0"/>
              </a:rPr>
              <a:t>Работники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7984" y="1491630"/>
            <a:ext cx="158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aramond" panose="02020404030301010803" pitchFamily="18" charset="0"/>
              </a:rPr>
              <a:t>Работодатели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3968" y="2534726"/>
            <a:ext cx="2088232" cy="19774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28588" indent="-128588">
              <a:spcAft>
                <a:spcPts val="45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Определение трудовых функций работников</a:t>
            </a:r>
          </a:p>
          <a:p>
            <a:pPr marL="128588" indent="-128588">
              <a:spcAft>
                <a:spcPts val="45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Разработка штатных расписаний, должностных инструкций</a:t>
            </a:r>
          </a:p>
          <a:p>
            <a:pPr marL="128588" indent="-128588">
              <a:spcAft>
                <a:spcPts val="45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Аттестация работников</a:t>
            </a:r>
          </a:p>
          <a:p>
            <a:pPr marL="128588" indent="-128588">
              <a:spcAft>
                <a:spcPts val="45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Организация обучения работников и  прохождения процедуры независимой оценки квалификации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4208" y="1491630"/>
            <a:ext cx="247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aramond" panose="02020404030301010803" pitchFamily="18" charset="0"/>
              </a:rPr>
              <a:t>Система образования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4208" y="2534727"/>
            <a:ext cx="2348430" cy="16158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AD4"/>
              </a:buClr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Положения ПС учитываются</a:t>
            </a:r>
            <a:r>
              <a:rPr lang="en-US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/>
            </a:r>
            <a:br>
              <a:rPr lang="en-US" sz="1100" b="1" dirty="0">
                <a:solidFill>
                  <a:srgbClr val="584300"/>
                </a:solidFill>
                <a:latin typeface="Garamond" panose="02020404030301010803" pitchFamily="18" charset="0"/>
              </a:rPr>
            </a:b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при формировании:</a:t>
            </a:r>
          </a:p>
          <a:p>
            <a:pPr>
              <a:buClr>
                <a:srgbClr val="008AD4"/>
              </a:buClr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федеральных государственных образовательных стандартов профессионального образования; профессиональных образовательных программ</a:t>
            </a:r>
            <a:b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</a:b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и </a:t>
            </a:r>
            <a:r>
              <a:rPr lang="ru-RU" sz="11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их </a:t>
            </a: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профессионально-общественной аккредитации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149163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aramond" panose="02020404030301010803" pitchFamily="18" charset="0"/>
              </a:rPr>
              <a:t>Молодежь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96" y="2534726"/>
            <a:ext cx="1891467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AD4"/>
              </a:buClr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ПС позволяет выбрать профессию исходя</a:t>
            </a:r>
            <a:r>
              <a:rPr lang="en-US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/>
            </a:r>
            <a:br>
              <a:rPr lang="en-US" sz="1100" b="1" dirty="0">
                <a:solidFill>
                  <a:srgbClr val="584300"/>
                </a:solidFill>
                <a:latin typeface="Garamond" panose="02020404030301010803" pitchFamily="18" charset="0"/>
              </a:rPr>
            </a:b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из требований</a:t>
            </a:r>
            <a:b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</a:b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к квалификации работника, спланировать обучение</a:t>
            </a:r>
            <a:r>
              <a:rPr lang="en-US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/>
            </a:r>
            <a:br>
              <a:rPr lang="en-US" sz="1100" b="1" dirty="0">
                <a:solidFill>
                  <a:srgbClr val="584300"/>
                </a:solidFill>
                <a:latin typeface="Garamond" panose="02020404030301010803" pitchFamily="18" charset="0"/>
              </a:rPr>
            </a:b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и профессиональную карьеру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712" y="2534726"/>
            <a:ext cx="2251507" cy="23160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28588" indent="-128588">
              <a:spcAft>
                <a:spcPts val="45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Выбрать дополнительные профессиональные программы при смене профессии</a:t>
            </a:r>
          </a:p>
          <a:p>
            <a:pPr marL="128588" indent="-128588">
              <a:spcAft>
                <a:spcPts val="45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Повысить конкурентоспособность</a:t>
            </a:r>
            <a:b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</a:b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на рынке труда</a:t>
            </a:r>
            <a:b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</a:b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или в организации</a:t>
            </a:r>
          </a:p>
          <a:p>
            <a:pPr marL="128588" indent="-128588">
              <a:spcAft>
                <a:spcPts val="45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Определить необходимость прохождения независимой оценки квалификации</a:t>
            </a:r>
          </a:p>
          <a:p>
            <a:pPr marL="128588" indent="-128588">
              <a:spcAft>
                <a:spcPts val="450"/>
              </a:spcAft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584300"/>
                </a:solidFill>
                <a:latin typeface="Garamond" panose="02020404030301010803" pitchFamily="18" charset="0"/>
              </a:rPr>
              <a:t>Спланировать карьерный рост 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673394" y="1894871"/>
            <a:ext cx="586238" cy="57606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2761626" y="1928808"/>
            <a:ext cx="586238" cy="57606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4993874" y="1928808"/>
            <a:ext cx="586238" cy="57606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7286644" y="1923678"/>
            <a:ext cx="586238" cy="57606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Google Shape;181;p14"/>
          <p:cNvSpPr txBox="1">
            <a:spLocks/>
          </p:cNvSpPr>
          <p:nvPr/>
        </p:nvSpPr>
        <p:spPr>
          <a:xfrm>
            <a:off x="1619672" y="201761"/>
            <a:ext cx="752432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ПРОФЕССИОНАЛЬНЫЕ </a:t>
            </a: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 СТАНДАРТЫ: </a:t>
            </a:r>
            <a:r>
              <a:rPr lang="ru-RU" altLang="ru-RU" sz="2400" b="1" dirty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НАПРАВЛЕНИЯ </a:t>
            </a: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 ПРИМЕНЕНИЯ</a:t>
            </a:r>
            <a:endParaRPr lang="ru-RU" altLang="ru-RU" sz="24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" y="0"/>
            <a:ext cx="1158137" cy="1166181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71406" y="1274018"/>
            <a:ext cx="75724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09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67544" y="3286131"/>
            <a:ext cx="8462174" cy="1285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П</a:t>
            </a:r>
            <a:endParaRPr lang="ru-RU" sz="105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1980728" y="1654860"/>
            <a:ext cx="6000792" cy="4286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4" y="2928940"/>
            <a:ext cx="8462174" cy="285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ramond" panose="02020404030301010803" pitchFamily="18" charset="0"/>
              </a:rPr>
              <a:t>Экспертный совет и рабочая группа</a:t>
            </a:r>
            <a:endParaRPr lang="ru-RU" sz="2000" b="1" dirty="0">
              <a:latin typeface="Garamond" panose="020204040303010108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3357568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AD4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Руководители и ведущие специалисты национальных, федеральных и  региональных библиотек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3357568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Представители системы профессионального образования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335756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Консультант</a:t>
            </a:r>
          </a:p>
          <a:p>
            <a:pPr marL="285750" indent="-285750"/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     ВНИИ труда Минтруда России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20"/>
          <p:cNvSpPr/>
          <p:nvPr/>
        </p:nvSpPr>
        <p:spPr>
          <a:xfrm>
            <a:off x="857224" y="1142990"/>
            <a:ext cx="8072494" cy="2396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Проектный</a:t>
            </a:r>
            <a:r>
              <a:rPr lang="ru-RU" sz="1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офис РГДБ </a:t>
            </a:r>
            <a:endParaRPr lang="ru-RU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21"/>
          <p:cNvSpPr/>
          <p:nvPr/>
        </p:nvSpPr>
        <p:spPr>
          <a:xfrm>
            <a:off x="857224" y="1428743"/>
            <a:ext cx="8072494" cy="1357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«Российской </a:t>
            </a:r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</a:rPr>
              <a:t>государственной детской библиотеке (М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. А</a:t>
            </a:r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</a:rPr>
              <a:t>. Веденяпина) сформировать на базе библиотеки рабочую группу по разработке профессиональных 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стандартов»</a:t>
            </a:r>
          </a:p>
          <a:p>
            <a:endParaRPr lang="ru-RU" sz="1200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r>
              <a:rPr lang="ru-RU" sz="14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(</a:t>
            </a:r>
            <a:r>
              <a:rPr lang="ru-RU" sz="14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Совет библиотек при Министерстве культуры Российской Федерации</a:t>
            </a:r>
          </a:p>
          <a:p>
            <a:r>
              <a:rPr lang="ru-RU" sz="1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Протокол </a:t>
            </a:r>
            <a:r>
              <a:rPr lang="ru-RU" sz="1400" b="1" dirty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№ П-153 от 26 августа 2020 г</a:t>
            </a:r>
            <a:r>
              <a:rPr lang="ru-RU" sz="1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.)</a:t>
            </a:r>
            <a:endParaRPr lang="ru-RU" sz="1400" b="1" dirty="0">
              <a:solidFill>
                <a:srgbClr val="5843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008AD4"/>
              </a:buClr>
            </a:pPr>
            <a:endParaRPr lang="ru-RU" sz="105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Google Shape;181;p14"/>
          <p:cNvSpPr txBox="1">
            <a:spLocks/>
          </p:cNvSpPr>
          <p:nvPr/>
        </p:nvSpPr>
        <p:spPr>
          <a:xfrm>
            <a:off x="1619672" y="201761"/>
            <a:ext cx="752432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РАЗРАБОТЧИКИ  ПРОФСТАНДАРТА</a:t>
            </a:r>
            <a:endParaRPr lang="ru-RU" altLang="ru-RU" sz="24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" y="0"/>
            <a:ext cx="1158137" cy="1166181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428728" y="857238"/>
            <a:ext cx="6715172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0"/>
          <p:cNvSpPr/>
          <p:nvPr/>
        </p:nvSpPr>
        <p:spPr>
          <a:xfrm>
            <a:off x="467544" y="4643452"/>
            <a:ext cx="8462174" cy="285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ramond" panose="02020404030301010803" pitchFamily="18" charset="0"/>
              </a:rPr>
              <a:t>Разработка  ПС  в тесном взаимодействии с РБА</a:t>
            </a:r>
            <a:endParaRPr lang="ru-RU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5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1285866"/>
            <a:ext cx="4071966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endParaRPr lang="ru-RU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изучение и анализ документов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 определение названия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584300"/>
              </a:solidFill>
              <a:latin typeface="Garamond" panose="02020404030301010803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1928808"/>
            <a:ext cx="4071966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представлен на Всероссийском библиотечном конгрессе РБА</a:t>
            </a:r>
          </a:p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в Петрозаводске (май 2021)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Google Shape;181;p14"/>
          <p:cNvSpPr txBox="1">
            <a:spLocks/>
          </p:cNvSpPr>
          <p:nvPr/>
        </p:nvSpPr>
        <p:spPr>
          <a:xfrm>
            <a:off x="1619672" y="201761"/>
            <a:ext cx="752432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ЭТАПЫ </a:t>
            </a: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 РАЗРАБОТКИ  ПРОФСТАНДАРТА</a:t>
            </a:r>
            <a:endParaRPr lang="ru-RU" altLang="ru-RU" sz="24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934"/>
            <a:ext cx="1086699" cy="1094247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1571604" y="857238"/>
            <a:ext cx="6643734" cy="1026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14283" y="1214428"/>
            <a:ext cx="29289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ПОДГОТОВИТЕЛЬНЫЙ </a:t>
            </a:r>
          </a:p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ЭТАП</a:t>
            </a:r>
          </a:p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сентябрь – декабрь 2020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214560"/>
            <a:ext cx="3169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РАЗРАБОТКА</a:t>
            </a:r>
          </a:p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ПЕРВИЧНОГО ПРОЕКТА</a:t>
            </a:r>
          </a:p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январь – апрель 2021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3622884" y="1020537"/>
            <a:ext cx="586238" cy="125977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3622884" y="1877792"/>
            <a:ext cx="586238" cy="125977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3143254"/>
            <a:ext cx="30207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ОБЩЕСТВЕННО-</a:t>
            </a:r>
          </a:p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ПРОФЕССИОНАЛЬНОЕ</a:t>
            </a:r>
          </a:p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ОБСУЖДЕНИЕ</a:t>
            </a:r>
          </a:p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май – октябрь 2021</a:t>
            </a:r>
            <a:endParaRPr lang="ru-RU" sz="1600" dirty="0">
              <a:solidFill>
                <a:srgbClr val="5843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3" y="4357700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ОТЧЕТНЫЙ  ПЕРИОД</a:t>
            </a:r>
          </a:p>
          <a:p>
            <a:r>
              <a:rPr lang="ru-RU" sz="1600" b="1" dirty="0">
                <a:solidFill>
                  <a:srgbClr val="584300"/>
                </a:solidFill>
                <a:latin typeface="Garamond" panose="02020404030301010803" pitchFamily="18" charset="0"/>
              </a:rPr>
              <a:t>н</a:t>
            </a: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оябрь 2021 – март 2022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622883" y="2949362"/>
            <a:ext cx="586238" cy="125977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3622884" y="4020932"/>
            <a:ext cx="586238" cy="125977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86314" y="2928940"/>
            <a:ext cx="4071966" cy="1285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размещение в Интернете, СМИ, на сайтах разработчиков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профессиональные мероприятия</a:t>
            </a:r>
          </a:p>
          <a:p>
            <a:pPr marL="285750" indent="-285750"/>
            <a:r>
              <a:rPr lang="ru-RU" sz="16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  ПОЛУЧЕНО  БОЛЕЕ  300 </a:t>
            </a:r>
          </a:p>
          <a:p>
            <a:pPr marL="285750" indent="-285750"/>
            <a:r>
              <a:rPr lang="ru-RU" sz="16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  ЗАМЕЧАНИЙ/ПРЕДЛОЖЕНИЙ</a:t>
            </a:r>
            <a:endParaRPr lang="ru-RU" sz="1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6314" y="4357700"/>
            <a:ext cx="4071966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584300"/>
                </a:solidFill>
                <a:latin typeface="Garamond" pitchFamily="18" charset="0"/>
              </a:rPr>
              <a:t>подготовка пакета документов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584300"/>
                </a:solidFill>
                <a:latin typeface="Garamond" pitchFamily="18" charset="0"/>
              </a:rPr>
              <a:t>для внесения в Минтруд</a:t>
            </a:r>
            <a:endParaRPr lang="ru-RU" sz="1600" b="1" dirty="0">
              <a:solidFill>
                <a:srgbClr val="584300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39235"/>
              </p:ext>
            </p:extLst>
          </p:nvPr>
        </p:nvGraphicFramePr>
        <p:xfrm>
          <a:off x="214283" y="1183382"/>
          <a:ext cx="8643999" cy="38366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4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301">
                  <a:extLst>
                    <a:ext uri="{9D8B030D-6E8A-4147-A177-3AD203B41FA5}">
                      <a16:colId xmlns:a16="http://schemas.microsoft.com/office/drawing/2014/main" val="215900087"/>
                    </a:ext>
                  </a:extLst>
                </a:gridCol>
                <a:gridCol w="1234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61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33">
                <a:tc rowSpan="9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4233">
                <a:tc rowSpan="11">
                  <a:txBody>
                    <a:bodyPr/>
                    <a:lstStyle/>
                    <a:p>
                      <a:pPr marL="4572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0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0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0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65" marR="46265" marT="0" marB="0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8082" y="1338903"/>
            <a:ext cx="1678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Необходимые знания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7884" y="134761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Необходимые умения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3698" y="134761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Трудовые действия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1338903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Трудовые функции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1203598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Название должности</a:t>
            </a:r>
          </a:p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/профессии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20359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84300"/>
                </a:solidFill>
                <a:latin typeface="Garamond" panose="02020404030301010803" pitchFamily="18" charset="0"/>
              </a:rPr>
              <a:t>Обобщенная трудовая функция</a:t>
            </a:r>
            <a:endParaRPr lang="ru-RU" sz="1600" b="1" dirty="0">
              <a:solidFill>
                <a:srgbClr val="5843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2108908" y="3723878"/>
            <a:ext cx="674937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В ЦЕЛОМ  ЭТА  </a:t>
            </a:r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СТРУКТУРА</a:t>
            </a:r>
            <a:r>
              <a:rPr lang="ru-RU" sz="1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 ОПРЕДЕЛЯЕТ  ПОРТРЕТ СПЕЦИАЛИСТА</a:t>
            </a:r>
            <a:endParaRPr lang="ru-RU" sz="1800" b="1" dirty="0">
              <a:latin typeface="Garamond" panose="02020404030301010803" pitchFamily="18" charset="0"/>
            </a:endParaRPr>
          </a:p>
        </p:txBody>
      </p:sp>
      <p:pic>
        <p:nvPicPr>
          <p:cNvPr id="1026" name="Picture 2" descr="d:\Users\event\Desktop\26cda2f490445c5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233502"/>
            <a:ext cx="1714512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81;p14"/>
          <p:cNvSpPr txBox="1">
            <a:spLocks/>
          </p:cNvSpPr>
          <p:nvPr/>
        </p:nvSpPr>
        <p:spPr>
          <a:xfrm>
            <a:off x="1619672" y="201761"/>
            <a:ext cx="752432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96BF"/>
              </a:buClr>
              <a:buSzPts val="3000"/>
              <a:defRPr/>
            </a:pPr>
            <a:r>
              <a:rPr lang="ru-RU" altLang="ru-RU" sz="24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СТРУКТУРА ПРОФЕССИОНАЛЬНОГО  СТАНДАРТА</a:t>
            </a:r>
            <a:endParaRPr lang="ru-RU" altLang="ru-RU" sz="24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9" y="142858"/>
            <a:ext cx="1001135" cy="1008089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1604144" y="987574"/>
            <a:ext cx="6928296" cy="3316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67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DFC5-5344-4367-B628-DC0C0F746B95}" type="slidenum">
              <a:rPr lang="ru-RU" altLang="ru-RU" smtClean="0"/>
              <a:pPr/>
              <a:t>8</a:t>
            </a:fld>
            <a:endParaRPr lang="ru-RU" altLang="ru-RU" dirty="0"/>
          </a:p>
        </p:txBody>
      </p:sp>
      <p:sp>
        <p:nvSpPr>
          <p:cNvPr id="4" name="Google Shape;181;p14"/>
          <p:cNvSpPr txBox="1">
            <a:spLocks/>
          </p:cNvSpPr>
          <p:nvPr/>
        </p:nvSpPr>
        <p:spPr>
          <a:xfrm>
            <a:off x="0" y="0"/>
            <a:ext cx="9144000" cy="742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3796BF"/>
              </a:buClr>
              <a:buSzPts val="3000"/>
              <a:defRPr/>
            </a:pPr>
            <a:r>
              <a:rPr lang="ru-RU" altLang="ru-RU" sz="18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ОПИСАНИЕ ТРУДОВЫХ ФУНКЦИЙ, ВХОДЯЩИХ В</a:t>
            </a:r>
          </a:p>
          <a:p>
            <a:pPr algn="ctr">
              <a:buClr>
                <a:srgbClr val="3796BF"/>
              </a:buClr>
              <a:buSzPts val="3000"/>
              <a:defRPr/>
            </a:pPr>
            <a:r>
              <a:rPr lang="ru-RU" altLang="ru-RU" sz="18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ПРОФЕССИОНАЛЬНЫЙ СТАНДАРТ (ФУНКЦИОНАЛЬНАЯ КАРТА ВИДА</a:t>
            </a:r>
          </a:p>
          <a:p>
            <a:pPr algn="ctr">
              <a:buClr>
                <a:srgbClr val="3796BF"/>
              </a:buClr>
              <a:buSzPts val="3000"/>
              <a:defRPr/>
            </a:pPr>
            <a:r>
              <a:rPr lang="ru-RU" altLang="ru-RU" sz="18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ПРОФЕССИОНАЛЬНОЙ ДЕЯТЕЛЬНОСТИ)</a:t>
            </a:r>
            <a:endParaRPr lang="ru-RU" altLang="ru-RU" sz="18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Users\event\Desktop\Снимок1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50300"/>
            <a:ext cx="8430558" cy="424116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9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Users\event\Desktop\4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419622"/>
            <a:ext cx="8962812" cy="338838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0" y="5091113"/>
            <a:ext cx="9144000" cy="0"/>
          </a:xfrm>
          <a:prstGeom prst="line">
            <a:avLst/>
          </a:prstGeom>
          <a:ln w="76200">
            <a:solidFill>
              <a:srgbClr val="58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81;p14"/>
          <p:cNvSpPr txBox="1">
            <a:spLocks/>
          </p:cNvSpPr>
          <p:nvPr/>
        </p:nvSpPr>
        <p:spPr>
          <a:xfrm>
            <a:off x="0" y="123478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3796BF"/>
              </a:buClr>
              <a:buSzPts val="3000"/>
              <a:defRPr/>
            </a:pPr>
            <a:r>
              <a:rPr lang="ru-RU" altLang="ru-RU" sz="18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ОПИСАНИЕ ТРУДОВЫХ ФУНКЦИЙ, ВХОДЯЩИХ В</a:t>
            </a:r>
          </a:p>
          <a:p>
            <a:pPr algn="ctr">
              <a:buClr>
                <a:srgbClr val="3796BF"/>
              </a:buClr>
              <a:buSzPts val="3000"/>
              <a:defRPr/>
            </a:pPr>
            <a:r>
              <a:rPr lang="ru-RU" altLang="ru-RU" sz="1800" b="1" dirty="0" smtClean="0">
                <a:solidFill>
                  <a:srgbClr val="584300"/>
                </a:solidFill>
                <a:latin typeface="Garamond" panose="02020404030301010803" pitchFamily="18" charset="0"/>
                <a:cs typeface="Arial" charset="0"/>
                <a:sym typeface="Oswald" charset="-52"/>
              </a:rPr>
              <a:t>ПРОФЕССИОНАЛЬНЫЙ СТАНДАРТ (ФУНКЦИОНАЛЬНАЯ КАРТА ВИДА ПРОФЕССИОНАЛЬНОЙ ДЕЯТЕЛЬНОСТИ)</a:t>
            </a:r>
            <a:endParaRPr lang="ru-RU" altLang="ru-RU" sz="1800" b="1" dirty="0">
              <a:solidFill>
                <a:srgbClr val="584300"/>
              </a:solidFill>
              <a:latin typeface="Garamond" panose="02020404030301010803" pitchFamily="18" charset="0"/>
              <a:cs typeface="Arial" charset="0"/>
              <a:sym typeface="Oswald" charset="-52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04" y="1115780"/>
            <a:ext cx="8964000" cy="1581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40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455E22A-D14E-40CD-9648-2EC8B98D38B2}" vid="{086D10F3-7C7D-4670-873D-A88341B8F29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12807</TotalTime>
  <Words>789</Words>
  <Application>Microsoft Office PowerPoint</Application>
  <PresentationFormat>Экран (16:9)</PresentationFormat>
  <Paragraphs>205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Times New Roman</vt:lpstr>
      <vt:lpstr>Garamond</vt:lpstr>
      <vt:lpstr>Cambria</vt:lpstr>
      <vt:lpstr>Arial</vt:lpstr>
      <vt:lpstr>Calibri Light</vt:lpstr>
      <vt:lpstr>Calibri</vt:lpstr>
      <vt:lpstr>Oswald</vt:lpstr>
      <vt:lpstr>Wingdings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админ</dc:creator>
  <cp:lastModifiedBy>event</cp:lastModifiedBy>
  <cp:revision>441</cp:revision>
  <cp:lastPrinted>2021-08-17T09:00:59Z</cp:lastPrinted>
  <dcterms:modified xsi:type="dcterms:W3CDTF">2022-04-12T12:08:55Z</dcterms:modified>
</cp:coreProperties>
</file>