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5" r:id="rId3"/>
    <p:sldId id="289" r:id="rId4"/>
    <p:sldId id="286" r:id="rId5"/>
    <p:sldId id="279" r:id="rId6"/>
    <p:sldId id="280" r:id="rId7"/>
    <p:sldId id="287" r:id="rId8"/>
    <p:sldId id="28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6473" autoAdjust="0"/>
  </p:normalViewPr>
  <p:slideViewPr>
    <p:cSldViewPr snapToGrid="0">
      <p:cViewPr varScale="1">
        <p:scale>
          <a:sx n="113" d="100"/>
          <a:sy n="113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0BDAD-269D-40F5-A42D-7638596953F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93FAD-E94A-468F-92A8-67CC2C8455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A85-1148-4FCB-9805-8B21D49FEEC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D70-62F2-40E8-97B9-83E95FC6D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89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A85-1148-4FCB-9805-8B21D49FEEC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D70-62F2-40E8-97B9-83E95FC6D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5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A85-1148-4FCB-9805-8B21D49FEEC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D70-62F2-40E8-97B9-83E95FC6D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A85-1148-4FCB-9805-8B21D49FEEC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D70-62F2-40E8-97B9-83E95FC6D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75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A85-1148-4FCB-9805-8B21D49FEEC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D70-62F2-40E8-97B9-83E95FC6D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2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A85-1148-4FCB-9805-8B21D49FEEC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D70-62F2-40E8-97B9-83E95FC6D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38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A85-1148-4FCB-9805-8B21D49FEEC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D70-62F2-40E8-97B9-83E95FC6D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53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A85-1148-4FCB-9805-8B21D49FEEC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D70-62F2-40E8-97B9-83E95FC6D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41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A85-1148-4FCB-9805-8B21D49FEEC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D70-62F2-40E8-97B9-83E95FC6D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0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A85-1148-4FCB-9805-8B21D49FEEC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D70-62F2-40E8-97B9-83E95FC6D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64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4A85-1148-4FCB-9805-8B21D49FEEC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BD70-62F2-40E8-97B9-83E95FC6D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06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C4A85-1148-4FCB-9805-8B21D49FEEC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BD70-62F2-40E8-97B9-83E95FC6D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68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551" y="4038600"/>
            <a:ext cx="9144000" cy="195466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+mn-lt"/>
              </a:rPr>
              <a:t>Как 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библиотеке соответствовать  меняющимся потребностям молодежи и быть ей всегда полезной?</a:t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52066" y="6056904"/>
            <a:ext cx="6157555" cy="73313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ru-RU" sz="1600" b="1" dirty="0">
                <a:solidFill>
                  <a:schemeClr val="tx2"/>
                </a:solidFill>
              </a:rPr>
              <a:t>Ирина Михнова,</a:t>
            </a:r>
          </a:p>
          <a:p>
            <a:pPr algn="l">
              <a:defRPr/>
            </a:pPr>
            <a:r>
              <a:rPr lang="ru-RU" altLang="ru-RU" sz="1600" dirty="0">
                <a:solidFill>
                  <a:schemeClr val="tx2"/>
                </a:solidFill>
              </a:rPr>
              <a:t>директор РГБМ, вице-президент РБА</a:t>
            </a:r>
            <a:r>
              <a:rPr lang="ru-RU" altLang="ru-RU" sz="1600" dirty="0" smtClean="0">
                <a:solidFill>
                  <a:schemeClr val="tx2"/>
                </a:solidFill>
              </a:rPr>
              <a:t>, </a:t>
            </a:r>
            <a:r>
              <a:rPr lang="ru-RU" altLang="ru-RU" sz="1600" dirty="0" smtClean="0">
                <a:solidFill>
                  <a:schemeClr val="tx2"/>
                </a:solidFill>
                <a:latin typeface="Lato Light" panose="020F0502020204030203" pitchFamily="34" charset="0"/>
              </a:rPr>
              <a:t>кандидат </a:t>
            </a:r>
            <a:r>
              <a:rPr lang="ru-RU" altLang="ru-RU" sz="1600" dirty="0">
                <a:solidFill>
                  <a:schemeClr val="tx2"/>
                </a:solidFill>
                <a:latin typeface="Lato Light" panose="020F0502020204030203" pitchFamily="34" charset="0"/>
              </a:rPr>
              <a:t>педагогических наук</a:t>
            </a:r>
          </a:p>
          <a:p>
            <a:pPr algn="l"/>
            <a:endParaRPr lang="ru-RU" sz="1600" dirty="0"/>
          </a:p>
        </p:txBody>
      </p:sp>
      <p:pic>
        <p:nvPicPr>
          <p:cNvPr id="5" name="Изображение 3" descr="5F6A67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907" y="363093"/>
            <a:ext cx="2282318" cy="342150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8" descr="http://www.rgub.ru/img/temp/temp-news-5GThh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8867" y="363093"/>
            <a:ext cx="3391862" cy="230798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6" descr="http://www.rgub.ru/img/bookreturn-1-983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5" y="363093"/>
            <a:ext cx="3196835" cy="23547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8000" y="1126067"/>
            <a:ext cx="6267622" cy="54637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Молодежь </a:t>
            </a:r>
            <a:r>
              <a:rPr lang="ru-RU" dirty="0"/>
              <a:t>является </a:t>
            </a:r>
            <a:r>
              <a:rPr lang="ru-RU" b="1" dirty="0"/>
              <a:t>единственной социальной группой</a:t>
            </a:r>
            <a:r>
              <a:rPr lang="ru-RU" dirty="0"/>
              <a:t>, чьи характеристики непосредственно и с небольшим временным периодом определяют характеристики страны.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Недостаточное внимание к молодежи в настоящее время </a:t>
            </a:r>
            <a:r>
              <a:rPr lang="ru-RU" b="1" dirty="0"/>
              <a:t>ставит под вопрос осуществление плана преобразований </a:t>
            </a:r>
            <a:r>
              <a:rPr lang="ru-RU" dirty="0"/>
              <a:t>страны и ее благосостояние в среднесрочной </a:t>
            </a:r>
            <a:r>
              <a:rPr lang="ru-RU" dirty="0" smtClean="0"/>
              <a:t>перспективе.</a:t>
            </a:r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2000" dirty="0" smtClean="0"/>
              <a:t>Из «Стратегии </a:t>
            </a:r>
            <a:r>
              <a:rPr lang="ru-RU" sz="2000" dirty="0"/>
              <a:t>развития молодежи Российской Федерации </a:t>
            </a:r>
            <a:endParaRPr lang="ru-RU" sz="2000" dirty="0" smtClean="0"/>
          </a:p>
          <a:p>
            <a:pPr marL="0" indent="0" algn="r">
              <a:buNone/>
            </a:pPr>
            <a:r>
              <a:rPr lang="ru-RU" sz="2000" dirty="0" smtClean="0"/>
              <a:t>на </a:t>
            </a:r>
            <a:r>
              <a:rPr lang="ru-RU" sz="2000" dirty="0"/>
              <a:t>период до 2025 года» (</a:t>
            </a:r>
            <a:r>
              <a:rPr lang="ru-RU" sz="2000" dirty="0" smtClean="0"/>
              <a:t>проект) 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028" name="Picture 4" descr="https://sun9-8.userapi.com/vcKIlO1-Ei2Z8O15xpIfrcYXkOanZ9in5Ujfqw/oQ1nh2bmI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8" y="1998180"/>
            <a:ext cx="4136857" cy="290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2399" y="169333"/>
            <a:ext cx="4249207" cy="105833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Почему молодежь так важна для библиотеки?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27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66" y="159959"/>
            <a:ext cx="3556000" cy="1325563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Стратегия развития библиотечного дела: место молодежи?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01938" y="254226"/>
            <a:ext cx="7603797" cy="2791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1067"/>
              </a:spcAft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Молодежь как целевая аудитория библиотек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2000" dirty="0" smtClean="0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(а) в числе приоритетных направлений модернизации библиотечной системы страны названо специализированное обслуживание молодежи,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2000" dirty="0" smtClean="0">
                <a:solidFill>
                  <a:srgbClr val="111111"/>
                </a:solidFill>
                <a:cs typeface="Times New Roman" panose="02020603050405020304" pitchFamily="18" charset="0"/>
              </a:rPr>
              <a:t>(б) в части научного и методического обеспечения деятельности библиотек </a:t>
            </a:r>
            <a:r>
              <a:rPr lang="ru-RU" altLang="ru-RU" sz="2000" dirty="0" smtClean="0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методическая поддержка </a:t>
            </a:r>
            <a:r>
              <a:rPr lang="ru-RU" altLang="ru-RU" sz="2000" dirty="0" smtClean="0">
                <a:solidFill>
                  <a:srgbClr val="111111"/>
                </a:solidFill>
                <a:cs typeface="Calibri" panose="020F0502020204030204" pitchFamily="34" charset="0"/>
              </a:rPr>
              <a:t>специализированного обслуживания молодежи как особой категории пользователей </a:t>
            </a:r>
            <a:endParaRPr lang="ru-RU" altLang="ru-RU" sz="2000" dirty="0" smtClean="0">
              <a:solidFill>
                <a:srgbClr val="11111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938" y="3339786"/>
            <a:ext cx="7719127" cy="29507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51" y="4129484"/>
            <a:ext cx="2990804" cy="19157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51" y="1773970"/>
            <a:ext cx="3003244" cy="20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7733" y="1024467"/>
            <a:ext cx="6242623" cy="55436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Библиотеки</a:t>
            </a:r>
            <a:r>
              <a:rPr lang="ru-RU" dirty="0"/>
              <a:t>, работающие с молодежью, </a:t>
            </a:r>
            <a:r>
              <a:rPr lang="ru-RU" dirty="0" smtClean="0"/>
              <a:t>являются </a:t>
            </a:r>
          </a:p>
          <a:p>
            <a:pPr marL="0" indent="0">
              <a:buNone/>
            </a:pPr>
            <a:r>
              <a:rPr lang="ru-RU" dirty="0" smtClean="0"/>
              <a:t>(а) </a:t>
            </a:r>
            <a:r>
              <a:rPr lang="ru-RU" b="1" dirty="0" smtClean="0"/>
              <a:t>субъектами</a:t>
            </a:r>
            <a:r>
              <a:rPr lang="ru-RU" dirty="0"/>
              <a:t>, осуществляющими деятельность в сфере молодежной политики,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(б)</a:t>
            </a:r>
            <a:r>
              <a:rPr lang="ru-RU" b="1" dirty="0" smtClean="0"/>
              <a:t>частью </a:t>
            </a:r>
            <a:r>
              <a:rPr lang="ru-RU" b="1" dirty="0"/>
              <a:t>инфраструктуры </a:t>
            </a:r>
            <a:r>
              <a:rPr lang="ru-RU" dirty="0"/>
              <a:t>молодежной политики как государственные учреждения, обеспечивающие возможность оказания услуг и проведения мероприятий, направленных на улучшение социально-экономического положения и развитие молодежи, молодых семей, молодежных общественных объединений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 algn="r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dirty="0" smtClean="0"/>
              <a:t>Согласно </a:t>
            </a:r>
            <a:r>
              <a:rPr lang="ru-RU" sz="2000" dirty="0"/>
              <a:t>Федеральному </a:t>
            </a:r>
            <a:r>
              <a:rPr lang="ru-RU" sz="2000" dirty="0" smtClean="0"/>
              <a:t>закону от 30.12.2020 № 489-ФЗ "</a:t>
            </a:r>
            <a:r>
              <a:rPr lang="ru-RU" sz="2000" dirty="0"/>
              <a:t>О молодежной политике в Российской Федерации"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s://pbs.twimg.com/media/Cq8_e1TWYAAj4kT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3" y="3126187"/>
            <a:ext cx="4252736" cy="239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48193" y="186267"/>
            <a:ext cx="4153413" cy="136313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Молодежная политика и библиотека – кто есть кто друг для друга ?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8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64.userapi.com/impf/q0_hI8R3OUQMrKt7H6ScJ2V24qK9fOJLk5LORA/aMJqYEzibNs.jpg?size=1200x1500&amp;quality=95&amp;sign=e0f10331deb98e2f7c64af07ec4b895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89" y="430475"/>
            <a:ext cx="1954641" cy="258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8.userapi.com/impf/Bp0ettPhI8bJIcRKRROlVWjk8EuO0vwHdFTA8Q/hGgGElNVpms.jpg?size=1080x1080&amp;quality=95&amp;sign=760220a775ea746e5601b51e498fd3e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166" y="3272349"/>
            <a:ext cx="2184642" cy="25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537" y="430476"/>
            <a:ext cx="1930116" cy="2573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6166" y="430475"/>
            <a:ext cx="2150533" cy="25734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6537" y="3272349"/>
            <a:ext cx="1937677" cy="2583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7465" y="3272349"/>
            <a:ext cx="2029735" cy="25835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917" y="1877729"/>
            <a:ext cx="3147483" cy="3373867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84951" y="163483"/>
            <a:ext cx="4153413" cy="125891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Хочешь знать, чем интересуется молодежь? Спроси ее.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645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00" y="-46801"/>
            <a:ext cx="11430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 smtClean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«</a:t>
            </a:r>
            <a:r>
              <a:rPr lang="ru-RU" sz="2000" i="1" dirty="0">
                <a:solidFill>
                  <a:srgbClr val="000000"/>
                </a:solidFill>
              </a:rPr>
              <a:t>Библиотека — это ещё и </a:t>
            </a:r>
            <a:r>
              <a:rPr lang="ru-RU" sz="2000" b="1" i="1" dirty="0">
                <a:solidFill>
                  <a:srgbClr val="000000"/>
                </a:solidFill>
              </a:rPr>
              <a:t>образование</a:t>
            </a:r>
            <a:r>
              <a:rPr lang="ru-RU" sz="2000" i="1" dirty="0">
                <a:solidFill>
                  <a:srgbClr val="000000"/>
                </a:solidFill>
              </a:rPr>
              <a:t>, потому что в школе, в университете это такое немножко насилие: ты сидишь в неудобном месте, получаешь только ту информацию, которую тебе подготовил преподаватель, а в библиотеке ты как раз безграничен. </a:t>
            </a:r>
          </a:p>
          <a:p>
            <a:endParaRPr lang="ru-RU" sz="2000" i="1" dirty="0">
              <a:solidFill>
                <a:srgbClr val="000000"/>
              </a:solidFill>
            </a:endParaRPr>
          </a:p>
          <a:p>
            <a:r>
              <a:rPr lang="ru-RU" sz="2000" i="1" dirty="0">
                <a:solidFill>
                  <a:srgbClr val="000000"/>
                </a:solidFill>
              </a:rPr>
              <a:t>Ты можешь сесть как угодно, сколько угодно взять книг и изучать информацию. Тебя никто не торопит. По сути, это идеальное место для </a:t>
            </a:r>
            <a:r>
              <a:rPr lang="ru-RU" sz="2000" b="1" i="1" dirty="0">
                <a:solidFill>
                  <a:srgbClr val="000000"/>
                </a:solidFill>
              </a:rPr>
              <a:t>самообразования</a:t>
            </a:r>
            <a:r>
              <a:rPr lang="ru-RU" sz="2000" i="1" dirty="0" smtClean="0">
                <a:solidFill>
                  <a:srgbClr val="000000"/>
                </a:solidFill>
              </a:rPr>
              <a:t>».</a:t>
            </a:r>
          </a:p>
          <a:p>
            <a:pPr lvl="0"/>
            <a:endParaRPr lang="ru-RU" sz="2000" i="1" dirty="0" smtClean="0">
              <a:solidFill>
                <a:srgbClr val="000000"/>
              </a:solidFill>
            </a:endParaRPr>
          </a:p>
          <a:p>
            <a:pPr lvl="0"/>
            <a:r>
              <a:rPr lang="ru-RU" sz="2000" i="1" dirty="0" smtClean="0">
                <a:solidFill>
                  <a:srgbClr val="000000"/>
                </a:solidFill>
              </a:rPr>
              <a:t>«</a:t>
            </a:r>
            <a:r>
              <a:rPr lang="ru-RU" sz="2000" i="1" dirty="0">
                <a:solidFill>
                  <a:srgbClr val="000000"/>
                </a:solidFill>
              </a:rPr>
              <a:t>Дома уже тяжело каждый день сидеть работать, а </a:t>
            </a:r>
            <a:r>
              <a:rPr lang="ru-RU" sz="2000" b="1" i="1" dirty="0">
                <a:solidFill>
                  <a:srgbClr val="000000"/>
                </a:solidFill>
              </a:rPr>
              <a:t>тут локацию можно поменять </a:t>
            </a:r>
            <a:r>
              <a:rPr lang="ru-RU" sz="2000" i="1" dirty="0">
                <a:solidFill>
                  <a:srgbClr val="000000"/>
                </a:solidFill>
              </a:rPr>
              <a:t>— хоть десять раз за день!»</a:t>
            </a:r>
          </a:p>
          <a:p>
            <a:endParaRPr lang="en-US" sz="2000" i="1" dirty="0">
              <a:solidFill>
                <a:srgbClr val="000000"/>
              </a:solidFill>
            </a:endParaRPr>
          </a:p>
          <a:p>
            <a:r>
              <a:rPr lang="ru-RU" sz="2000" i="1" dirty="0">
                <a:solidFill>
                  <a:srgbClr val="000000"/>
                </a:solidFill>
              </a:rPr>
              <a:t>«Я работаю </a:t>
            </a:r>
            <a:r>
              <a:rPr lang="ru-RU" sz="2000" b="1" i="1" dirty="0">
                <a:solidFill>
                  <a:srgbClr val="000000"/>
                </a:solidFill>
              </a:rPr>
              <a:t>на </a:t>
            </a:r>
            <a:r>
              <a:rPr lang="ru-RU" sz="2000" b="1" i="1" dirty="0" err="1">
                <a:solidFill>
                  <a:srgbClr val="000000"/>
                </a:solidFill>
              </a:rPr>
              <a:t>удалёнке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i="1" dirty="0">
                <a:solidFill>
                  <a:srgbClr val="000000"/>
                </a:solidFill>
              </a:rPr>
              <a:t>и приехала в библиотеку, чтобы доделать </a:t>
            </a:r>
            <a:r>
              <a:rPr lang="ru-RU" sz="2000" i="1" dirty="0" err="1">
                <a:solidFill>
                  <a:srgbClr val="000000"/>
                </a:solidFill>
              </a:rPr>
              <a:t>дедлайны</a:t>
            </a:r>
            <a:r>
              <a:rPr lang="ru-RU" sz="2000" i="1" dirty="0">
                <a:solidFill>
                  <a:srgbClr val="000000"/>
                </a:solidFill>
              </a:rPr>
              <a:t>. Дома этим заниматься невозможно — манит диван</a:t>
            </a:r>
            <a:r>
              <a:rPr lang="ru-RU" sz="2000" i="1" dirty="0" smtClean="0">
                <a:solidFill>
                  <a:srgbClr val="000000"/>
                </a:solidFill>
              </a:rPr>
              <a:t>».</a:t>
            </a:r>
          </a:p>
          <a:p>
            <a:endParaRPr lang="en-US" sz="2000" i="1" dirty="0">
              <a:solidFill>
                <a:srgbClr val="000000"/>
              </a:solidFill>
            </a:endParaRPr>
          </a:p>
          <a:p>
            <a:r>
              <a:rPr lang="ru-RU" sz="2000" i="1" dirty="0">
                <a:solidFill>
                  <a:srgbClr val="000000"/>
                </a:solidFill>
              </a:rPr>
              <a:t>«в библиотеке сразу включается </a:t>
            </a:r>
            <a:r>
              <a:rPr lang="ru-RU" sz="2000" b="1" i="1" dirty="0">
                <a:solidFill>
                  <a:srgbClr val="000000"/>
                </a:solidFill>
              </a:rPr>
              <a:t>рабочий настрой </a:t>
            </a:r>
            <a:r>
              <a:rPr lang="ru-RU" sz="2000" i="1" dirty="0">
                <a:solidFill>
                  <a:srgbClr val="000000"/>
                </a:solidFill>
              </a:rPr>
              <a:t>и появляются силы что-то делать», </a:t>
            </a:r>
            <a:endParaRPr lang="ru-RU" sz="2000" i="1" dirty="0" smtClean="0">
              <a:solidFill>
                <a:srgbClr val="000000"/>
              </a:solidFill>
            </a:endParaRPr>
          </a:p>
          <a:p>
            <a:r>
              <a:rPr lang="ru-RU" sz="2000" i="1" dirty="0">
                <a:solidFill>
                  <a:srgbClr val="000000"/>
                </a:solidFill>
              </a:rPr>
              <a:t>Среди молодёжи сейчас такой тренд — поиск собственной русской идентичности, и моя дипломница хочет это как-то в костюме проявить, но нешаблонно. Мне нужно ей что-то подсказать, и </a:t>
            </a:r>
            <a:r>
              <a:rPr lang="ru-RU" sz="2000" b="1" i="1" dirty="0">
                <a:solidFill>
                  <a:srgbClr val="000000"/>
                </a:solidFill>
              </a:rPr>
              <a:t>я пришла сюда за идеями</a:t>
            </a:r>
            <a:r>
              <a:rPr lang="ru-RU" sz="2000" i="1" dirty="0">
                <a:solidFill>
                  <a:srgbClr val="000000"/>
                </a:solidFill>
              </a:rPr>
              <a:t>. И не ошиблась!</a:t>
            </a:r>
            <a:endParaRPr lang="ru-RU" sz="2000" dirty="0"/>
          </a:p>
          <a:p>
            <a:endParaRPr lang="en-US" sz="2000" i="1" dirty="0">
              <a:solidFill>
                <a:srgbClr val="000000"/>
              </a:solidFill>
            </a:endParaRPr>
          </a:p>
          <a:p>
            <a:endParaRPr lang="en-US" sz="2000" i="1" dirty="0" smtClean="0">
              <a:solidFill>
                <a:srgbClr val="000000"/>
              </a:solidFill>
              <a:latin typeface="Roboto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48286" y="3705290"/>
            <a:ext cx="8557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>
              <a:solidFill>
                <a:srgbClr val="000000"/>
              </a:solidFill>
              <a:latin typeface="Roboto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6554" y="5746763"/>
            <a:ext cx="8557405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Roboto"/>
              </a:rPr>
              <a:t> </a:t>
            </a:r>
            <a:r>
              <a:rPr lang="ru-RU" sz="2400" i="1" dirty="0">
                <a:solidFill>
                  <a:schemeClr val="bg1"/>
                </a:solidFill>
              </a:rPr>
              <a:t>«Мне нравится, что здесь в библиотеке — непредсказуемый особый мир, где ты выбираешь то, что тебе хочется». 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51" y="70619"/>
            <a:ext cx="4153413" cy="11413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Меняется молодежь – меняется библиотека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Изображение 7" descr="DSCF5332.jpg"/>
          <p:cNvPicPr>
            <a:picLocks noChangeAspect="1"/>
          </p:cNvPicPr>
          <p:nvPr/>
        </p:nvPicPr>
        <p:blipFill>
          <a:blip r:embed="rId2"/>
          <a:srcRect t="10" b="10"/>
          <a:stretch>
            <a:fillRect/>
          </a:stretch>
        </p:blipFill>
        <p:spPr>
          <a:xfrm>
            <a:off x="952756" y="1550432"/>
            <a:ext cx="3178595" cy="178770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09" y="4500884"/>
            <a:ext cx="3287342" cy="19371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4" y="1329536"/>
            <a:ext cx="804742" cy="987639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4412289" y="1512758"/>
            <a:ext cx="667331" cy="908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dirty="0" smtClean="0"/>
              <a:t>2</a:t>
            </a:r>
            <a:endParaRPr lang="ru-RU" sz="4000" dirty="0"/>
          </a:p>
        </p:txBody>
      </p:sp>
      <p:pic>
        <p:nvPicPr>
          <p:cNvPr id="11" name="Picture 9" descr="2010_10_18_maska_25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9823" y="1550433"/>
            <a:ext cx="3034310" cy="1780775"/>
          </a:xfrm>
          <a:prstGeom prst="rect">
            <a:avLst/>
          </a:prstGeom>
        </p:spPr>
      </p:pic>
      <p:pic>
        <p:nvPicPr>
          <p:cNvPr id="12" name="Picture 2" descr="https://rgub.ru/img/news/1960-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620" y="4412837"/>
            <a:ext cx="3014513" cy="192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8499537" y="1516167"/>
            <a:ext cx="524934" cy="6043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dirty="0" smtClean="0"/>
              <a:t>3</a:t>
            </a:r>
            <a:endParaRPr lang="ru-RU" sz="4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22833" y="4412837"/>
            <a:ext cx="2679700" cy="1869429"/>
          </a:xfrm>
          <a:prstGeom prst="rect">
            <a:avLst/>
          </a:prstGeom>
        </p:spPr>
      </p:pic>
      <p:pic>
        <p:nvPicPr>
          <p:cNvPr id="15" name="Picture 2" descr="C:\Users\IMikhnova.ADM-BOSS\Desktop\КОНВЕНТ 2014 МЕРОПРИЯТИЯ, ОРГАНИЗОВАННЫЕ ВОЛОНТЁРАМИ\Школа дебатов МГУ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22605" y="1512758"/>
            <a:ext cx="2779928" cy="1825382"/>
          </a:xfrm>
          <a:prstGeom prst="rect">
            <a:avLst/>
          </a:prstGeom>
        </p:spPr>
      </p:pic>
      <p:sp>
        <p:nvSpPr>
          <p:cNvPr id="22" name="Стрелка вниз 21"/>
          <p:cNvSpPr/>
          <p:nvPr/>
        </p:nvSpPr>
        <p:spPr>
          <a:xfrm>
            <a:off x="2033056" y="3676575"/>
            <a:ext cx="228601" cy="411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407705" y="3661669"/>
            <a:ext cx="228601" cy="411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10490201" y="3676575"/>
            <a:ext cx="228600" cy="411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3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36882" y="1427320"/>
            <a:ext cx="7784984" cy="1280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6065" y="1651000"/>
            <a:ext cx="6671733" cy="372409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Х юбилейный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Форум молодых библиотекарей России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11 – 13 октября 2022 г. Москва</a:t>
            </a:r>
          </a:p>
          <a:p>
            <a:pPr algn="ctr"/>
            <a:endParaRPr lang="ru-RU" sz="3600" dirty="0">
              <a:solidFill>
                <a:schemeClr val="bg1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Приглашаем </a:t>
            </a:r>
            <a:r>
              <a:rPr lang="ru-RU" sz="3600" smtClean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к участию!</a:t>
            </a:r>
            <a:endParaRPr lang="ru-RU" sz="3600" dirty="0" smtClean="0">
              <a:solidFill>
                <a:schemeClr val="bg1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endParaRPr lang="ru-RU" sz="2000" dirty="0"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5187</TotalTime>
  <Words>378</Words>
  <Application>Microsoft Office PowerPoint</Application>
  <PresentationFormat>Широкоэкранный</PresentationFormat>
  <Paragraphs>47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Lato Light</vt:lpstr>
      <vt:lpstr>Roboto</vt:lpstr>
      <vt:lpstr>Segoe UI Historic</vt:lpstr>
      <vt:lpstr>Times New Roman</vt:lpstr>
      <vt:lpstr>Тема Office</vt:lpstr>
      <vt:lpstr>Как библиотеке соответствовать  меняющимся потребностям молодежи и быть ей всегда полезной? </vt:lpstr>
      <vt:lpstr>Презентация PowerPoint</vt:lpstr>
      <vt:lpstr>Стратегия развития библиотечного дела: место молодежи?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IMikhnova</dc:creator>
  <cp:lastModifiedBy>Михнова Ирина Борисовна</cp:lastModifiedBy>
  <cp:revision>94</cp:revision>
  <dcterms:created xsi:type="dcterms:W3CDTF">2021-11-16T07:38:14Z</dcterms:created>
  <dcterms:modified xsi:type="dcterms:W3CDTF">2022-04-13T16:24:00Z</dcterms:modified>
</cp:coreProperties>
</file>