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sldIdLst>
    <p:sldId id="614" r:id="rId2"/>
    <p:sldId id="615" r:id="rId3"/>
    <p:sldId id="730" r:id="rId4"/>
    <p:sldId id="616" r:id="rId5"/>
    <p:sldId id="691" r:id="rId6"/>
    <p:sldId id="693" r:id="rId7"/>
    <p:sldId id="698" r:id="rId8"/>
    <p:sldId id="697" r:id="rId9"/>
    <p:sldId id="736" r:id="rId10"/>
    <p:sldId id="692" r:id="rId11"/>
    <p:sldId id="695" r:id="rId12"/>
    <p:sldId id="673" r:id="rId13"/>
    <p:sldId id="651" r:id="rId14"/>
    <p:sldId id="728" r:id="rId15"/>
    <p:sldId id="718" r:id="rId16"/>
    <p:sldId id="683" r:id="rId17"/>
    <p:sldId id="722" r:id="rId18"/>
    <p:sldId id="703" r:id="rId19"/>
    <p:sldId id="702" r:id="rId20"/>
    <p:sldId id="678" r:id="rId21"/>
    <p:sldId id="704" r:id="rId22"/>
    <p:sldId id="724" r:id="rId23"/>
    <p:sldId id="726" r:id="rId24"/>
    <p:sldId id="648" r:id="rId25"/>
    <p:sldId id="720" r:id="rId26"/>
    <p:sldId id="696" r:id="rId27"/>
    <p:sldId id="707" r:id="rId28"/>
    <p:sldId id="708" r:id="rId29"/>
    <p:sldId id="664" r:id="rId30"/>
    <p:sldId id="649" r:id="rId31"/>
    <p:sldId id="732" r:id="rId32"/>
    <p:sldId id="739" r:id="rId33"/>
    <p:sldId id="738" r:id="rId34"/>
    <p:sldId id="741" r:id="rId35"/>
    <p:sldId id="740" r:id="rId36"/>
    <p:sldId id="742" r:id="rId37"/>
    <p:sldId id="734" r:id="rId38"/>
    <p:sldId id="733" r:id="rId39"/>
    <p:sldId id="655" r:id="rId40"/>
    <p:sldId id="659" r:id="rId41"/>
    <p:sldId id="656" r:id="rId42"/>
    <p:sldId id="658" r:id="rId43"/>
    <p:sldId id="743" r:id="rId44"/>
    <p:sldId id="629" r:id="rId4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F469965-2A35-4E3E-A065-5A6AB97F3E3F}">
          <p14:sldIdLst>
            <p14:sldId id="614"/>
            <p14:sldId id="615"/>
            <p14:sldId id="730"/>
            <p14:sldId id="616"/>
            <p14:sldId id="691"/>
            <p14:sldId id="693"/>
            <p14:sldId id="698"/>
            <p14:sldId id="697"/>
            <p14:sldId id="736"/>
            <p14:sldId id="692"/>
            <p14:sldId id="695"/>
            <p14:sldId id="673"/>
          </p14:sldIdLst>
        </p14:section>
        <p14:section name="Раздел без заголовка" id="{66265A41-25BF-4FF1-BDEB-192EC11FFBD7}">
          <p14:sldIdLst>
            <p14:sldId id="651"/>
            <p14:sldId id="728"/>
            <p14:sldId id="718"/>
            <p14:sldId id="683"/>
            <p14:sldId id="722"/>
          </p14:sldIdLst>
        </p14:section>
        <p14:section name="Раздел без заголовка" id="{AB64DF39-46B3-4435-A1E8-58E17C786FE1}">
          <p14:sldIdLst>
            <p14:sldId id="703"/>
            <p14:sldId id="702"/>
            <p14:sldId id="678"/>
            <p14:sldId id="704"/>
            <p14:sldId id="724"/>
            <p14:sldId id="726"/>
            <p14:sldId id="648"/>
            <p14:sldId id="720"/>
            <p14:sldId id="696"/>
            <p14:sldId id="707"/>
            <p14:sldId id="708"/>
            <p14:sldId id="664"/>
            <p14:sldId id="649"/>
            <p14:sldId id="732"/>
            <p14:sldId id="739"/>
            <p14:sldId id="738"/>
            <p14:sldId id="741"/>
            <p14:sldId id="740"/>
            <p14:sldId id="742"/>
            <p14:sldId id="734"/>
            <p14:sldId id="733"/>
            <p14:sldId id="655"/>
            <p14:sldId id="659"/>
            <p14:sldId id="656"/>
            <p14:sldId id="658"/>
            <p14:sldId id="743"/>
            <p14:sldId id="629"/>
          </p14:sldIdLst>
        </p14:section>
        <p14:section name="Раздел без заголовка" id="{AFC97635-1840-4B70-9365-BC8D7CACE20B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ера Анатольевна" initials="В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1F4A7F"/>
    <a:srgbClr val="0A316A"/>
    <a:srgbClr val="13164D"/>
    <a:srgbClr val="095BFF"/>
    <a:srgbClr val="0039AC"/>
    <a:srgbClr val="DFB77D"/>
    <a:srgbClr val="FFE8AF"/>
    <a:srgbClr val="EAD5A0"/>
    <a:srgbClr val="DFD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86240" autoAdjust="0"/>
  </p:normalViewPr>
  <p:slideViewPr>
    <p:cSldViewPr>
      <p:cViewPr>
        <p:scale>
          <a:sx n="100" d="100"/>
          <a:sy n="100" d="100"/>
        </p:scale>
        <p:origin x="-984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90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34E99-0A7E-4ECB-9B02-ED1C7FFFAD12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EA0A4-990B-4E93-B53B-AD176E171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1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EA0A4-990B-4E93-B53B-AD176E171FA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91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EA0A4-990B-4E93-B53B-AD176E171FA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EA0A4-990B-4E93-B53B-AD176E171FA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EA0A4-990B-4E93-B53B-AD176E171FA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01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EA0A4-990B-4E93-B53B-AD176E171FA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EA0A4-990B-4E93-B53B-AD176E171FA5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EA0A4-990B-4E93-B53B-AD176E171FA5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7" y="325622"/>
            <a:ext cx="8306809" cy="233172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365155"/>
            <a:ext cx="7772400" cy="13716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2763774"/>
            <a:ext cx="7772400" cy="6858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397764"/>
            <a:ext cx="8183880" cy="314096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00054"/>
            <a:ext cx="1981200" cy="394334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400052"/>
            <a:ext cx="5943600" cy="394335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397764"/>
            <a:ext cx="8183880" cy="314096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7" y="325622"/>
            <a:ext cx="8306809" cy="3255997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3696462"/>
            <a:ext cx="8183880" cy="507492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4218363"/>
            <a:ext cx="8183880" cy="315468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434578"/>
            <a:ext cx="3931920" cy="59412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434578"/>
            <a:ext cx="3931920" cy="59412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400050"/>
            <a:ext cx="2971800" cy="6858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085852"/>
            <a:ext cx="2971800" cy="3154584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3" y="697608"/>
            <a:ext cx="4626159" cy="35433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1" y="325622"/>
            <a:ext cx="2324605" cy="325755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59042"/>
            <a:ext cx="8229600" cy="78867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400050"/>
            <a:ext cx="2240280" cy="315861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326826"/>
            <a:ext cx="5925312" cy="325755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7" y="325622"/>
            <a:ext cx="8306809" cy="41148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3739193"/>
            <a:ext cx="8183880" cy="78867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397764"/>
            <a:ext cx="8183880" cy="3140964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45839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qsport.ru/img/books_ill/1011378393.jpg" TargetMode="Externa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ера Анатольевна\Pictures\karamzin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1097" y="0"/>
            <a:ext cx="9155097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zalperiodika-2\Videos\Desktop\Фото  выст\IMG_14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4" b="3185"/>
          <a:stretch/>
        </p:blipFill>
        <p:spPr bwMode="auto">
          <a:xfrm>
            <a:off x="395536" y="339502"/>
            <a:ext cx="8352482" cy="41044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2226" name="Picture 2" descr="C:\Users\zalperiodika-2\Videos\Desktop\Фото  выст\IMG_147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/>
          <a:stretch/>
        </p:blipFill>
        <p:spPr bwMode="auto">
          <a:xfrm>
            <a:off x="2735474" y="1347614"/>
            <a:ext cx="4037827" cy="31472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25.11.2016. Карамзин\13.12 фото Карамзин\IMG_55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12595" r="9912" b="9607"/>
          <a:stretch/>
        </p:blipFill>
        <p:spPr bwMode="auto">
          <a:xfrm>
            <a:off x="755576" y="555526"/>
            <a:ext cx="2066393" cy="28803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0072" y="471666"/>
            <a:ext cx="34563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Умевший, не сгибая выи</a:t>
            </a:r>
          </a:p>
          <a:p>
            <a:r>
              <a:rPr lang="ru-RU" sz="1600" i="1" dirty="0"/>
              <a:t>Пред обаянием венца,</a:t>
            </a:r>
          </a:p>
          <a:p>
            <a:r>
              <a:rPr lang="ru-RU" sz="1600" i="1" dirty="0"/>
              <a:t>Царю быть другом до конца</a:t>
            </a:r>
          </a:p>
          <a:p>
            <a:r>
              <a:rPr lang="ru-RU" sz="1600" i="1" dirty="0"/>
              <a:t>И верноподданным России</a:t>
            </a:r>
            <a:r>
              <a:rPr lang="ru-RU" sz="1600" i="1" dirty="0" smtClean="0"/>
              <a:t>...</a:t>
            </a:r>
          </a:p>
          <a:p>
            <a:pPr algn="r"/>
            <a:r>
              <a:rPr lang="ru-RU" sz="1400" i="1" dirty="0" smtClean="0"/>
              <a:t>Ф. Тютчев, 1866</a:t>
            </a:r>
            <a:endParaRPr lang="ru-RU" sz="1400" i="1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8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939902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400" b="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Письма Н. М. Карамзина к Александру </a:t>
            </a:r>
            <a:r>
              <a:rPr lang="en-US" sz="1400" b="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I</a:t>
            </a:r>
            <a:r>
              <a:rPr lang="ru-RU" sz="1400" b="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, А. И. Тургеневу, Е. А. Карамзиной</a:t>
            </a:r>
            <a:endParaRPr lang="ru-RU" sz="1400" b="0" dirty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29698" name="Picture 2" descr="C:\Users\zalperiodika-2\Videos\Desktop\Фото  выст\IMG_14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 b="14484"/>
          <a:stretch/>
        </p:blipFill>
        <p:spPr bwMode="auto">
          <a:xfrm>
            <a:off x="395536" y="411510"/>
            <a:ext cx="8307068" cy="394984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0607" y="123478"/>
            <a:ext cx="5976664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Н. М. Карамзин – писатель, поэт, переводчик, реформатор русского языка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101" name="Picture 5" descr="H:\25.11.2016. Карамзин\13.12 фото Карамзин\IMG_55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0" t="3994" r="8330"/>
          <a:stretch/>
        </p:blipFill>
        <p:spPr bwMode="auto">
          <a:xfrm>
            <a:off x="611560" y="339503"/>
            <a:ext cx="211132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25.11.2016. Карамзин\13.12 фото Карамзин\IMG_55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7314" b="-1381"/>
          <a:stretch/>
        </p:blipFill>
        <p:spPr bwMode="auto">
          <a:xfrm>
            <a:off x="4067944" y="987574"/>
            <a:ext cx="3168352" cy="20282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3015839"/>
            <a:ext cx="568863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</a:rPr>
              <a:t>«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</a:rPr>
              <a:t>С именем Карамзина соединяется понятие о целом периоде русской литературы, стало быть, от девяностых годов прошлого столетия до двадцатых настоящего. Тридцать пять лет такой блестящей литературной деятельности и около сорока лет такого сильного влияния на русскую литературу, а через нее и на русское общество!» </a:t>
            </a:r>
          </a:p>
          <a:p>
            <a:pPr algn="r"/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</a:rPr>
              <a:t>В. Г. Белинский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1400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										</a:t>
            </a: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3446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zalperiodika-2\Videos\Desktop\Фото  выст\IMG_14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4" b="5611"/>
          <a:stretch/>
        </p:blipFill>
        <p:spPr bwMode="auto">
          <a:xfrm>
            <a:off x="755576" y="339502"/>
            <a:ext cx="7690558" cy="42690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1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643320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200" b="0" dirty="0" smtClean="0">
                <a:solidFill>
                  <a:schemeClr val="bg2">
                    <a:lumMod val="10000"/>
                  </a:schemeClr>
                </a:solidFill>
              </a:rPr>
              <a:t>Галахов А. Д. История русской словесности, древней и новой. СПб. 1880. 2-е изд.</a:t>
            </a:r>
            <a:endParaRPr lang="ru-RU" sz="12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7890" name="Picture 2" descr="C:\Users\zalperiodika-2\Videos\Desktop\Фото  выст\IMG_14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285734"/>
            <a:ext cx="5280587" cy="39604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1200" b="0" dirty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39938" name="Picture 2" descr="C:\Users\zalperiodika-2\Videos\Desktop\Фото  выст\IMG_144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r="8371"/>
          <a:stretch/>
        </p:blipFill>
        <p:spPr bwMode="auto">
          <a:xfrm>
            <a:off x="571472" y="642924"/>
            <a:ext cx="2160240" cy="340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bookskeeper.ru/uploads/posts/2016-06/1466705592_zhivopisnyy-karamz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6"/>
          <a:stretch/>
        </p:blipFill>
        <p:spPr bwMode="auto">
          <a:xfrm>
            <a:off x="2714612" y="642924"/>
            <a:ext cx="2448272" cy="334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62884" y="674638"/>
            <a:ext cx="35135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</a:rPr>
              <a:t>«Живописный Карамзин, или Русская история в картинах»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— репринт издания, выпущенного в 1836–1844 гг. Андреем Прево, своеобразного переложения «Истории Государства Российского» Н. М. Карамзина, </a:t>
            </a:r>
            <a:r>
              <a:rPr lang="ru-RU" sz="1200" dirty="0" err="1" smtClean="0">
                <a:solidFill>
                  <a:schemeClr val="bg2">
                    <a:lumMod val="10000"/>
                  </a:schemeClr>
                </a:solidFill>
              </a:rPr>
              <a:t>адресованого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 широкому кругу читателей. Основу книги составляет собрание литографий, на которых изображены ключевые моменты русской истории.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147814"/>
            <a:ext cx="4104456" cy="788670"/>
          </a:xfrm>
        </p:spPr>
        <p:txBody>
          <a:bodyPr>
            <a:normAutofit/>
          </a:bodyPr>
          <a:lstStyle/>
          <a:p>
            <a:pPr algn="ctr"/>
            <a:r>
              <a:rPr lang="ru-RU" sz="1200" b="0" dirty="0" smtClean="0">
                <a:solidFill>
                  <a:schemeClr val="bg2">
                    <a:lumMod val="10000"/>
                  </a:schemeClr>
                </a:solidFill>
              </a:rPr>
              <a:t>Репринтное издание «Живописного Карамзина»</a:t>
            </a:r>
            <a:endParaRPr lang="ru-RU" sz="12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0962" name="Picture 2" descr="C:\Users\zalperiodika-2\Videos\Desktop\Фото  выст\IMG_14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494"/>
            <a:ext cx="4186766" cy="31400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zalperiodika-2\Videos\Desktop\Фото  выст\IMG_1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31590"/>
            <a:ext cx="4186766" cy="31400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7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643320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«Слово о полку Игореве» в пересказе Н. М. Карамзина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0418" name="Picture 2" descr="H:\25.11.2016. Карамзин\13.12 фото Карамзин\IMG_55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15566"/>
            <a:ext cx="4140460" cy="27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0874"/>
            <a:ext cx="386685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5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779662"/>
            <a:ext cx="4834880" cy="788670"/>
          </a:xfrm>
        </p:spPr>
        <p:txBody>
          <a:bodyPr>
            <a:normAutofit/>
          </a:bodyPr>
          <a:lstStyle/>
          <a:p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Лессинг Г. Э. Эмилия </a:t>
            </a:r>
            <a:r>
              <a:rPr lang="ru-RU" sz="1600" b="0" dirty="0" err="1" smtClean="0">
                <a:solidFill>
                  <a:schemeClr val="bg2">
                    <a:lumMod val="10000"/>
                  </a:schemeClr>
                </a:solidFill>
              </a:rPr>
              <a:t>Галотти</a:t>
            </a:r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 / перевод </a:t>
            </a:r>
            <a:b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Н. М. Карамзина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9394" name="Picture 2" descr="H:\25.11.2016. Карамзин\13.12 фото Карамзин\IMG_55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7494"/>
            <a:ext cx="2808312" cy="42124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7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70" y="267495"/>
            <a:ext cx="7756263" cy="7906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zalperiodika-2\Videos\Desktop\1465646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4" y="411510"/>
            <a:ext cx="4392488" cy="367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02224" y="4139191"/>
            <a:ext cx="48237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Рисунок и описание герба дворянского рода Карамзиных, </a:t>
            </a:r>
            <a:r>
              <a:rPr lang="ru-RU" sz="1100" dirty="0" smtClean="0"/>
              <a:t>представленные </a:t>
            </a:r>
            <a:r>
              <a:rPr lang="ru-RU" sz="1100" dirty="0"/>
              <a:t>поручиком </a:t>
            </a:r>
            <a:r>
              <a:rPr lang="ru-RU" sz="1100" dirty="0" smtClean="0"/>
              <a:t>Н.М</a:t>
            </a:r>
            <a:r>
              <a:rPr lang="ru-RU" sz="1100" dirty="0"/>
              <a:t>. </a:t>
            </a:r>
            <a:r>
              <a:rPr lang="ru-RU" sz="1100" dirty="0" smtClean="0"/>
              <a:t>Карамзиным.1799 </a:t>
            </a:r>
            <a:r>
              <a:rPr lang="ru-RU" sz="1100" dirty="0"/>
              <a:t>г.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1510"/>
            <a:ext cx="3168352" cy="3693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348" y="4139191"/>
            <a:ext cx="3816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Портрет </a:t>
            </a:r>
            <a:r>
              <a:rPr lang="ru-RU" sz="1100" dirty="0"/>
              <a:t>Н.М. </a:t>
            </a:r>
            <a:r>
              <a:rPr lang="ru-RU" sz="1100" dirty="0" smtClean="0"/>
              <a:t>Карамзина. </a:t>
            </a:r>
            <a:r>
              <a:rPr lang="ru-RU" sz="1100" dirty="0" err="1" smtClean="0"/>
              <a:t>Худож</a:t>
            </a:r>
            <a:r>
              <a:rPr lang="ru-RU" sz="1100" dirty="0"/>
              <a:t>. А. </a:t>
            </a:r>
            <a:r>
              <a:rPr lang="ru-RU" sz="1100" dirty="0" smtClean="0"/>
              <a:t>Венецианов. 1828 г. Всероссийский </a:t>
            </a:r>
            <a:r>
              <a:rPr lang="ru-RU" sz="1100" dirty="0"/>
              <a:t>музей А.С. </a:t>
            </a:r>
            <a:r>
              <a:rPr lang="ru-RU" sz="1100" dirty="0" smtClean="0"/>
              <a:t>Пушкина</a:t>
            </a:r>
            <a:endParaRPr lang="ru-RU" sz="1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Н. М. Карамзин – реформатор русского языка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4818" name="Picture 2" descr="C:\Users\zalperiodika-2\Videos\Desktop\Фото  выст\IMG_14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34631"/>
          <a:stretch/>
        </p:blipFill>
        <p:spPr bwMode="auto">
          <a:xfrm>
            <a:off x="642910" y="714362"/>
            <a:ext cx="7886490" cy="39598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643320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«Арзамас» – литературный кружок в Санкт-Петербурге (1815-1818)</a:t>
            </a:r>
            <a:endParaRPr lang="ru-RU" sz="1600" b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1442" name="Picture 2" descr="H:\25.11.2016. Карамзин\13.12 фото Карамзин\IMG_558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5394" r="2424"/>
          <a:stretch/>
        </p:blipFill>
        <p:spPr bwMode="auto">
          <a:xfrm>
            <a:off x="2404169" y="1275606"/>
            <a:ext cx="3124325" cy="20600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25.11.2016. Карамзин\13.12 фото Карамзин\IMG_55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4829" r="8563" b="8114"/>
          <a:stretch/>
        </p:blipFill>
        <p:spPr bwMode="auto">
          <a:xfrm>
            <a:off x="611559" y="771550"/>
            <a:ext cx="18002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25.11.2016. Карамзин\13.12 фото Карамзин\IMG_55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09" y="1768624"/>
            <a:ext cx="3312368" cy="22082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411510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</a:rPr>
              <a:t>«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</a:rPr>
              <a:t>Карамзин освободил язык от чуждого ига и возвратил ему свободу, обратив его к живым источникам народного слова».</a:t>
            </a:r>
          </a:p>
          <a:p>
            <a:r>
              <a:rPr lang="ru-RU" sz="1400" i="1" dirty="0">
                <a:solidFill>
                  <a:schemeClr val="bg2">
                    <a:lumMod val="10000"/>
                  </a:schemeClr>
                </a:solidFill>
              </a:rPr>
              <a:t>				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</a:rPr>
              <a:t>              А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</a:rPr>
              <a:t>. С. Пушкин</a:t>
            </a:r>
          </a:p>
        </p:txBody>
      </p:sp>
    </p:spTree>
    <p:extLst>
      <p:ext uri="{BB962C8B-B14F-4D97-AF65-F5344CB8AC3E}">
        <p14:creationId xmlns:p14="http://schemas.microsoft.com/office/powerpoint/2010/main" val="36298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939902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Карамзин Н. М. Бедная Лиза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8674" name="Picture 2" descr="C:\Users\zalperiodika-2\Videos\Desktop\Фото  выст\IMG_14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2" b="17311"/>
          <a:stretch/>
        </p:blipFill>
        <p:spPr bwMode="auto">
          <a:xfrm>
            <a:off x="467544" y="411510"/>
            <a:ext cx="8360778" cy="40324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8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28862" y="714363"/>
            <a:ext cx="6541817" cy="790688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      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316638"/>
            <a:ext cx="3856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Бедная Лиза. </a:t>
            </a:r>
            <a:r>
              <a:rPr lang="ru-RU" sz="1200" dirty="0" err="1" smtClean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Худож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О. А. Кипренский. 1827. ГТГ</a:t>
            </a:r>
          </a:p>
          <a:p>
            <a:r>
              <a:rPr lang="ru-RU" sz="1200" dirty="0" smtClean="0">
                <a:solidFill>
                  <a:srgbClr val="9F2936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</p:txBody>
      </p:sp>
      <p:pic>
        <p:nvPicPr>
          <p:cNvPr id="2050" name="Picture 2" descr="13"/>
          <p:cNvPicPr>
            <a:picLocks noChangeAspect="1" noChangeArrowheads="1"/>
          </p:cNvPicPr>
          <p:nvPr/>
        </p:nvPicPr>
        <p:blipFill>
          <a:blip r:embed="rId3"/>
          <a:srcRect b="3999"/>
          <a:stretch>
            <a:fillRect/>
          </a:stretch>
        </p:blipFill>
        <p:spPr bwMode="auto">
          <a:xfrm>
            <a:off x="1187624" y="463375"/>
            <a:ext cx="3071834" cy="367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F:\25.11.2016. Карамзин\Новая папка .Карамзин, 250\Карамзин. Илл\epifanov-bednaja-liza-illjustracija-karamzin-liz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463375"/>
            <a:ext cx="3071834" cy="38666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88024" y="4316638"/>
            <a:ext cx="396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Бедная Лиза. </a:t>
            </a:r>
            <a:r>
              <a:rPr lang="ru-RU" sz="1200" dirty="0" err="1" smtClean="0">
                <a:solidFill>
                  <a:schemeClr val="bg2">
                    <a:lumMod val="10000"/>
                  </a:schemeClr>
                </a:solidFill>
              </a:rPr>
              <a:t>Худож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. Г. Д. Епифанов. 1947 г.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8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b="0" dirty="0" smtClean="0">
                <a:solidFill>
                  <a:schemeClr val="bg2">
                    <a:lumMod val="10000"/>
                  </a:schemeClr>
                </a:solidFill>
              </a:rPr>
              <a:t>Бедная Лиза. </a:t>
            </a:r>
            <a:r>
              <a:rPr lang="ru-RU" sz="1200" b="0" dirty="0" err="1" smtClean="0">
                <a:solidFill>
                  <a:schemeClr val="bg2">
                    <a:lumMod val="10000"/>
                  </a:schemeClr>
                </a:solidFill>
              </a:rPr>
              <a:t>Худож</a:t>
            </a:r>
            <a:r>
              <a:rPr lang="ru-RU" sz="1200" b="0" dirty="0" smtClean="0">
                <a:solidFill>
                  <a:schemeClr val="bg2">
                    <a:lumMod val="10000"/>
                  </a:schemeClr>
                </a:solidFill>
              </a:rPr>
              <a:t>. М. В. </a:t>
            </a:r>
            <a:r>
              <a:rPr lang="ru-RU" sz="1200" b="0" dirty="0" err="1" smtClean="0">
                <a:solidFill>
                  <a:schemeClr val="bg2">
                    <a:lumMod val="10000"/>
                  </a:schemeClr>
                </a:solidFill>
              </a:rPr>
              <a:t>Добужинский</a:t>
            </a:r>
            <a:r>
              <a:rPr lang="ru-RU" sz="1200" b="0" dirty="0" smtClean="0">
                <a:solidFill>
                  <a:schemeClr val="bg2">
                    <a:lumMod val="10000"/>
                  </a:schemeClr>
                </a:solidFill>
              </a:rPr>
              <a:t>. 1921 г.</a:t>
            </a:r>
            <a:endParaRPr lang="ru-RU" sz="12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338" name="Picture 2" descr="F:\25.11.2016. Карамзин\Новая папка .Карамзин, 250\Карамзин. Илл\M-V-Dobuzhinskij-bednaja-liza-illjustracija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560" y="579236"/>
            <a:ext cx="2448272" cy="349307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</p:pic>
      <p:pic>
        <p:nvPicPr>
          <p:cNvPr id="14339" name="Picture 3" descr="F:\25.11.2016. Карамзин\Новая папка .Карамзин, 250\Карамзин. Илл\M-V-Dobuzhinskij-bednaja-liza-illjustracija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848" y="563212"/>
            <a:ext cx="2824856" cy="351425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</p:pic>
      <p:pic>
        <p:nvPicPr>
          <p:cNvPr id="14340" name="Picture 4" descr="F:\25.11.2016. Карамзин\Новая папка .Карамзин, 250\Карамзин. Илл\M-V-Dobuzhinskij-bednaja-liza-illjustracija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9148" y="575417"/>
            <a:ext cx="2361140" cy="351425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292365"/>
            <a:ext cx="8183880" cy="788670"/>
          </a:xfrm>
        </p:spPr>
        <p:txBody>
          <a:bodyPr>
            <a:normAutofit/>
          </a:bodyPr>
          <a:lstStyle/>
          <a:p>
            <a:r>
              <a:rPr lang="ru-RU" sz="1000" b="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ru-RU" sz="1000" b="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Бедная Лиза. </a:t>
            </a:r>
            <a:r>
              <a:rPr lang="ru-RU" sz="1000" b="0" dirty="0" err="1" smtClean="0">
                <a:solidFill>
                  <a:schemeClr val="bg2">
                    <a:lumMod val="10000"/>
                  </a:schemeClr>
                </a:solidFill>
                <a:effectLst/>
              </a:rPr>
              <a:t>Худож</a:t>
            </a:r>
            <a:r>
              <a:rPr lang="ru-RU" sz="1000" b="0" dirty="0" smtClean="0">
                <a:solidFill>
                  <a:schemeClr val="bg2">
                    <a:lumMod val="10000"/>
                  </a:schemeClr>
                </a:solidFill>
                <a:effectLst/>
              </a:rPr>
              <a:t>. И. Д. Архипов</a:t>
            </a:r>
            <a:endParaRPr lang="ru-RU" sz="1000" b="0" dirty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13314" name="Picture 2" descr="F:\25.11.2016. Карамзин\Новая папка .Карамзин, 250\Карамзин. Илл\arhipov-bednaja-liza-illjustracija-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55576" y="592088"/>
            <a:ext cx="2089900" cy="31400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</p:pic>
      <p:pic>
        <p:nvPicPr>
          <p:cNvPr id="1026" name="Picture 2" descr="0_9d1d8_104c62f1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92088"/>
            <a:ext cx="2088232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56176" y="3775436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</a:rPr>
              <a:t>Бедная Лиза. </a:t>
            </a:r>
          </a:p>
          <a:p>
            <a:pPr algn="ctr"/>
            <a:r>
              <a:rPr lang="ru-RU" sz="1000" dirty="0" err="1" smtClean="0">
                <a:solidFill>
                  <a:schemeClr val="bg2">
                    <a:lumMod val="10000"/>
                  </a:schemeClr>
                </a:solidFill>
              </a:rPr>
              <a:t>Худож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</a:rPr>
              <a:t>. В. Н. Третьяков</a:t>
            </a:r>
            <a:endParaRPr lang="ru-RU" sz="1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7" name="Picture 3" descr="Н. М. Карамзин. Избранные сочинения. Часть первая. Повести. Рассуждения. Стихотворения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 bwMode="auto">
          <a:xfrm>
            <a:off x="3419872" y="592088"/>
            <a:ext cx="2158509" cy="3132348"/>
          </a:xfrm>
          <a:prstGeom prst="rect">
            <a:avLst/>
          </a:prstGeom>
          <a:noFill/>
          <a:ln w="9525">
            <a:solidFill>
              <a:schemeClr val="bg2">
                <a:lumMod val="10000"/>
                <a:alpha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79" y="3795886"/>
            <a:ext cx="21585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2">
                    <a:lumMod val="10000"/>
                  </a:schemeClr>
                </a:solidFill>
              </a:rPr>
              <a:t>Карамзин Н. М. Избранные сочинения. 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</a:rPr>
              <a:t>СПб., </a:t>
            </a:r>
            <a:r>
              <a:rPr lang="ru-RU" sz="1000" dirty="0">
                <a:solidFill>
                  <a:schemeClr val="bg2">
                    <a:lumMod val="10000"/>
                  </a:schemeClr>
                </a:solidFill>
              </a:rPr>
              <a:t>Издание  Глазунова. 1892.</a:t>
            </a:r>
          </a:p>
          <a:p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0"/>
            <a:ext cx="5256584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Первый русский историк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3250" name="Picture 2" descr="H:\25.11.2016. Карамзин\13.12 фото Карамзин\IMG_553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r="10208"/>
          <a:stretch/>
        </p:blipFill>
        <p:spPr bwMode="auto">
          <a:xfrm>
            <a:off x="683568" y="267494"/>
            <a:ext cx="2520280" cy="461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857238"/>
            <a:ext cx="5429288" cy="407093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4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4514" name="Picture 2" descr="H:\25.11.2016. Карамзин\13.12 фото Карамзин\IMG_5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35937"/>
            <a:ext cx="4701297" cy="31341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25.11.2016. Карамзин\13.12 фото Карамзин\IMG_55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12656" r="7696" b="3431"/>
          <a:stretch/>
        </p:blipFill>
        <p:spPr bwMode="auto">
          <a:xfrm>
            <a:off x="6084168" y="882196"/>
            <a:ext cx="1897667" cy="284168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2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939902"/>
            <a:ext cx="8183880" cy="788670"/>
          </a:xfrm>
        </p:spPr>
        <p:txBody>
          <a:bodyPr>
            <a:noAutofit/>
          </a:bodyPr>
          <a:lstStyle/>
          <a:p>
            <a:pPr algn="ctr"/>
            <a:r>
              <a:rPr lang="ru-RU" sz="16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Последнее дореволюционное издание «Истории государства Российского». СПб. Издание Товарищества Издательского дела «Копейка»,1915.</a:t>
            </a:r>
            <a:endParaRPr lang="ru-RU" sz="1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5538" name="Picture 2" descr="H:\25.11.2016. Карамзин\13.12 фото Карамзин\IMG_55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1567" r="6202"/>
          <a:stretch/>
        </p:blipFill>
        <p:spPr bwMode="auto">
          <a:xfrm>
            <a:off x="611560" y="483518"/>
            <a:ext cx="4519963" cy="33873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555526"/>
            <a:ext cx="35283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 </a:t>
            </a:r>
            <a:r>
              <a:rPr lang="ru-RU" i="1" dirty="0" smtClean="0"/>
              <a:t>  «</a:t>
            </a:r>
            <a:r>
              <a:rPr lang="ru-RU" sz="1400" i="1" dirty="0" smtClean="0"/>
              <a:t>Конечно</a:t>
            </a:r>
            <a:r>
              <a:rPr lang="ru-RU" sz="1400" i="1" dirty="0"/>
              <a:t>, он много помог русским людям лучше понимать свое прошлое; но еще больше он заставил их любить его. В этом главная заслуга его труда перед русским </a:t>
            </a:r>
            <a:r>
              <a:rPr lang="ru-RU" sz="1400" i="1" dirty="0" smtClean="0"/>
              <a:t>обществом...».</a:t>
            </a:r>
            <a:endParaRPr lang="ru-RU" sz="1400" i="1" dirty="0"/>
          </a:p>
          <a:p>
            <a:r>
              <a:rPr lang="ru-RU" sz="1400" i="1" dirty="0"/>
              <a:t>	</a:t>
            </a:r>
            <a:r>
              <a:rPr lang="ru-RU" sz="1400" i="1" dirty="0" smtClean="0"/>
              <a:t>            В</a:t>
            </a:r>
            <a:r>
              <a:rPr lang="ru-RU" sz="1400" i="1" dirty="0"/>
              <a:t>. О. Ключевский</a:t>
            </a:r>
          </a:p>
        </p:txBody>
      </p:sp>
    </p:spTree>
    <p:extLst>
      <p:ext uri="{BB962C8B-B14F-4D97-AF65-F5344CB8AC3E}">
        <p14:creationId xmlns:p14="http://schemas.microsoft.com/office/powerpoint/2010/main" val="21294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882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Первая публикация после 1915 года в журнале «Москва» (1988-1989 гг.)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482" name="Picture 2" descr="C:\Users\zalperiodika-2\Videos\Desktop\Фото  выст\IMG_1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510"/>
            <a:ext cx="4186766" cy="3140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25.11.2016. Карамзин\13.12 фото Карамзин\IMG_5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71266"/>
            <a:ext cx="3930846" cy="262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894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Выставка «</a:t>
            </a:r>
            <a:r>
              <a:rPr lang="ru-RU" sz="1600" b="0" dirty="0" err="1" smtClean="0">
                <a:solidFill>
                  <a:schemeClr val="bg2">
                    <a:lumMod val="10000"/>
                  </a:schemeClr>
                </a:solidFill>
              </a:rPr>
              <a:t>Именитейший</a:t>
            </a:r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 гражданин государства Российского»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506" name="Picture 2" descr="C:\Users\zalperiodika-2\Videos\Desktop\Фото  выст\IMG_14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5" b="9898"/>
          <a:stretch/>
        </p:blipFill>
        <p:spPr bwMode="auto">
          <a:xfrm>
            <a:off x="571472" y="642924"/>
            <a:ext cx="794773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29190" y="4011910"/>
            <a:ext cx="3757610" cy="788670"/>
          </a:xfrm>
        </p:spPr>
        <p:txBody>
          <a:bodyPr>
            <a:normAutofit fontScale="90000"/>
          </a:bodyPr>
          <a:lstStyle/>
          <a:p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b="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ru-RU" sz="1600" b="0" i="1" dirty="0" smtClean="0">
                <a:solidFill>
                  <a:schemeClr val="bg2">
                    <a:lumMod val="10000"/>
                  </a:schemeClr>
                </a:solidFill>
              </a:rPr>
              <a:t>«Великое </a:t>
            </a: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творение Карамзина, памятник, воздвигнутый им для потомства, </a:t>
            </a:r>
            <a:r>
              <a:rPr lang="ru-RU" sz="1600" b="0" i="1" dirty="0" smtClean="0">
                <a:solidFill>
                  <a:schemeClr val="bg2">
                    <a:lumMod val="10000"/>
                  </a:schemeClr>
                </a:solidFill>
              </a:rPr>
              <a:t>– это </a:t>
            </a: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двенадцать томов русской истории. Его история &lt;…&gt; весьма содействовала обращению умов к изучению отечества. Если подумать о хаосе, царившем в русской истории до Карамзина, и о том труде, которого ему стоило в нем разобраться и дать ясное и правдивое изложение предмета, то станет понятно, как несправедливо было бы умолчать о его заслугах</a:t>
            </a:r>
            <a:r>
              <a:rPr lang="ru-RU" sz="1600" b="0" i="1" dirty="0" smtClean="0">
                <a:solidFill>
                  <a:schemeClr val="bg2">
                    <a:lumMod val="10000"/>
                  </a:schemeClr>
                </a:solidFill>
              </a:rPr>
              <a:t>...»</a:t>
            </a: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				</a:t>
            </a:r>
            <a:r>
              <a:rPr lang="ru-RU" sz="1600" b="0" i="1" dirty="0" smtClean="0">
                <a:solidFill>
                  <a:schemeClr val="bg2">
                    <a:lumMod val="10000"/>
                  </a:schemeClr>
                </a:solidFill>
              </a:rPr>
              <a:t>	      А</a:t>
            </a: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. И. Герцен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pic>
        <p:nvPicPr>
          <p:cNvPr id="10242" name="Picture 2" descr="C:\Users\zalperiodika-2\Videos\Desktop\Фото  выст\IMG_13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3994" r="10533" b="4702"/>
          <a:stretch/>
        </p:blipFill>
        <p:spPr bwMode="auto">
          <a:xfrm>
            <a:off x="500034" y="642924"/>
            <a:ext cx="2088232" cy="322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zalperiodika-2\Videos\Desktop\Фото  выст\IMG_13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2349" r="8784" b="3935"/>
          <a:stretch/>
        </p:blipFill>
        <p:spPr bwMode="auto">
          <a:xfrm>
            <a:off x="2786050" y="714362"/>
            <a:ext cx="2016859" cy="312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4480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						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5.11.2016. Карамзин\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24"/>
            <a:ext cx="1436164" cy="1971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2" descr="http://www.kkovalev.ru/Karamzi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3518"/>
            <a:ext cx="2486381" cy="38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3867893"/>
            <a:ext cx="60486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prstClr val="black"/>
                </a:solidFill>
              </a:rPr>
              <a:t>Иллюстрация из прижизненного немецкого издания</a:t>
            </a:r>
          </a:p>
          <a:p>
            <a:r>
              <a:rPr lang="ru-RU" sz="1100" dirty="0">
                <a:solidFill>
                  <a:prstClr val="black"/>
                </a:solidFill>
              </a:rPr>
              <a:t>«Писем русского путешественника» Н.М. Карамзина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3108" y="1000114"/>
            <a:ext cx="3786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«</a:t>
            </a:r>
            <a:r>
              <a:rPr lang="ru-RU" sz="1600" i="1" dirty="0">
                <a:solidFill>
                  <a:schemeClr val="bg2">
                    <a:lumMod val="10000"/>
                  </a:schemeClr>
                </a:solidFill>
              </a:rPr>
              <a:t>Наши соотечественники давно путешествуют по чужим странам, но до сих пор никто из них не делал этого с пером в руке</a:t>
            </a:r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».</a:t>
            </a:r>
          </a:p>
          <a:p>
            <a:pPr algn="r"/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Н. М. Карамзин</a:t>
            </a:r>
            <a:endParaRPr lang="ru-RU" sz="16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643320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«Письма русского путешественника»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146" name="Picture 2" descr="C:\Users\zalperiodika-2\Videos\Desktop\Фото  выст\IMG_1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9"/>
          <a:stretch>
            <a:fillRect/>
          </a:stretch>
        </p:blipFill>
        <p:spPr bwMode="auto">
          <a:xfrm>
            <a:off x="500034" y="1000114"/>
            <a:ext cx="5184576" cy="29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zalperiodika-2\Videos\Desktop\Фото  выст\IMG_1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09" y="1665042"/>
            <a:ext cx="3113957" cy="23354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7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zalperiodika-2\Videos\Desktop\Фото  выст\IMG_14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785800"/>
            <a:ext cx="4186766" cy="31400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zalperiodika-2\Videos\Desktop\Фото  выст\IMG_14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t="2427" r="10230" b="9133"/>
          <a:stretch/>
        </p:blipFill>
        <p:spPr bwMode="auto">
          <a:xfrm>
            <a:off x="4786314" y="785800"/>
            <a:ext cx="3456384" cy="30155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zalperiodika-2\Videos\Desktop\Фото  выст\IMG_14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7494"/>
            <a:ext cx="5393993" cy="40454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zalperiodika-2\Videos\Desktop\Фото  выст\IMG_14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5510" r="3235" b="9363"/>
          <a:stretch/>
        </p:blipFill>
        <p:spPr bwMode="auto">
          <a:xfrm>
            <a:off x="6012160" y="657012"/>
            <a:ext cx="2087936" cy="32147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zalperiodika-2\Videos\Desktop\Фото  выст\IMG_1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r="3550" b="3720"/>
          <a:stretch>
            <a:fillRect/>
          </a:stretch>
        </p:blipFill>
        <p:spPr bwMode="auto">
          <a:xfrm>
            <a:off x="1010791" y="627534"/>
            <a:ext cx="4143404" cy="32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9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zalperiodika-2\Videos\Desktop\Фото  выст\IMG_1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9502"/>
            <a:ext cx="5500778" cy="41255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zalperiodika-2\Videos\Desktop\Фото  выст\IMG_14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t="24970" r="13259" b="20324"/>
          <a:stretch/>
        </p:blipFill>
        <p:spPr bwMode="auto">
          <a:xfrm rot="16200000">
            <a:off x="5761208" y="1454550"/>
            <a:ext cx="3371857" cy="17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zalperiodika-2\Videos\Desktop\Фото  выст\IMG_1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/>
          <a:stretch>
            <a:fillRect/>
          </a:stretch>
        </p:blipFill>
        <p:spPr bwMode="auto">
          <a:xfrm>
            <a:off x="428596" y="667834"/>
            <a:ext cx="4786346" cy="311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zalperiodika-2\Videos\Desktop\Фото  выст\IMG_13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r="7591"/>
          <a:stretch/>
        </p:blipFill>
        <p:spPr bwMode="auto">
          <a:xfrm>
            <a:off x="5214942" y="807686"/>
            <a:ext cx="3500462" cy="296424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8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3617545"/>
            <a:ext cx="5976665" cy="788670"/>
          </a:xfrm>
        </p:spPr>
        <p:txBody>
          <a:bodyPr>
            <a:noAutofit/>
          </a:bodyPr>
          <a:lstStyle/>
          <a:p>
            <a:r>
              <a:rPr lang="ru-RU" sz="1400" b="0" i="1" dirty="0" smtClean="0">
                <a:solidFill>
                  <a:schemeClr val="bg2">
                    <a:lumMod val="10000"/>
                  </a:schemeClr>
                </a:solidFill>
              </a:rPr>
              <a:t>    «Своим </a:t>
            </a:r>
            <a:r>
              <a:rPr lang="ru-RU" sz="1400" b="0" i="1" dirty="0">
                <a:solidFill>
                  <a:schemeClr val="bg2">
                    <a:lumMod val="10000"/>
                  </a:schemeClr>
                </a:solidFill>
              </a:rPr>
              <a:t>журналом, своими статьями о разных предметах и повестями он [Карамзин] распространял в русском обществе познания, образованность, вкус и охоту к </a:t>
            </a:r>
            <a:r>
              <a:rPr lang="ru-RU" sz="1400" b="0" i="1" dirty="0" smtClean="0">
                <a:solidFill>
                  <a:schemeClr val="bg2">
                    <a:lumMod val="10000"/>
                  </a:schemeClr>
                </a:solidFill>
              </a:rPr>
              <a:t>чтению». </a:t>
            </a:r>
            <a:r>
              <a:rPr lang="ru-RU" sz="1400" b="0" i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1400" b="0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400" b="0" i="1" dirty="0">
                <a:solidFill>
                  <a:schemeClr val="bg2">
                    <a:lumMod val="10000"/>
                  </a:schemeClr>
                </a:solidFill>
              </a:rPr>
              <a:t>				</a:t>
            </a:r>
            <a:r>
              <a:rPr lang="ru-RU" sz="1400" b="0" i="1" dirty="0" smtClean="0">
                <a:solidFill>
                  <a:schemeClr val="bg2">
                    <a:lumMod val="10000"/>
                  </a:schemeClr>
                </a:solidFill>
              </a:rPr>
              <a:t>       В</a:t>
            </a:r>
            <a:r>
              <a:rPr lang="ru-RU" sz="1400" b="0" i="1" dirty="0">
                <a:solidFill>
                  <a:schemeClr val="bg2">
                    <a:lumMod val="10000"/>
                  </a:schemeClr>
                </a:solidFill>
              </a:rPr>
              <a:t>. Г. </a:t>
            </a:r>
            <a:r>
              <a:rPr lang="ru-RU" sz="1400" b="0" i="1" dirty="0" smtClean="0">
                <a:solidFill>
                  <a:schemeClr val="bg2">
                    <a:lumMod val="10000"/>
                  </a:schemeClr>
                </a:solidFill>
              </a:rPr>
              <a:t>Белинский</a:t>
            </a:r>
            <a:endParaRPr lang="ru-RU" sz="1400" b="0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6386" name="Picture 2" descr="C:\Users\zalperiodika-2\Videos\Desktop\Фото  выст\IMG_138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4" b="15015"/>
          <a:stretch/>
        </p:blipFill>
        <p:spPr bwMode="auto">
          <a:xfrm>
            <a:off x="467544" y="411510"/>
            <a:ext cx="5974580" cy="3017496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zalperiodika-2\Videos\Desktop\Фото  выст\IMG_13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r="3082"/>
          <a:stretch/>
        </p:blipFill>
        <p:spPr bwMode="auto">
          <a:xfrm>
            <a:off x="6444209" y="411510"/>
            <a:ext cx="2109090" cy="360037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zalperiodika-2\Videos\Desktop\Фото  выст\IMG_137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7" b="10162"/>
          <a:stretch/>
        </p:blipFill>
        <p:spPr bwMode="auto">
          <a:xfrm>
            <a:off x="971600" y="339502"/>
            <a:ext cx="7076558" cy="396044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25.11.2016. Карамзин\0_d873a_7d6e22ae_XXL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b="10519"/>
          <a:stretch/>
        </p:blipFill>
        <p:spPr bwMode="auto">
          <a:xfrm>
            <a:off x="4778077" y="831052"/>
            <a:ext cx="3835169" cy="274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r="4066" b="4816"/>
          <a:stretch/>
        </p:blipFill>
        <p:spPr bwMode="auto">
          <a:xfrm>
            <a:off x="514573" y="699542"/>
            <a:ext cx="4098032" cy="288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5179" y="3706768"/>
            <a:ext cx="40168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2">
                    <a:lumMod val="10000"/>
                  </a:schemeClr>
                </a:solidFill>
              </a:rPr>
              <a:t>Симбирск в середине XVIII века. </a:t>
            </a:r>
            <a:endParaRPr lang="ru-RU" sz="11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</a:rPr>
              <a:t>Гравюра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</a:rPr>
              <a:t>М. И. Махаева (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</a:rPr>
              <a:t>1716-1770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</a:rPr>
              <a:t>). РГБ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3723184"/>
            <a:ext cx="3888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2">
                    <a:lumMod val="10000"/>
                  </a:schemeClr>
                </a:solidFill>
              </a:rPr>
              <a:t>Вид Моховой и дома Пашкова в Москве. </a:t>
            </a:r>
            <a:endParaRPr lang="ru-RU" sz="11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</a:rPr>
              <a:t>Гравюра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</a:rPr>
              <a:t>Ф.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</a:rPr>
              <a:t>Лорие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</a:rPr>
              <a:t> по рисунку Ж.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</a:rPr>
              <a:t>Делабарта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</a:rPr>
              <a:t>1798</a:t>
            </a:r>
            <a:endParaRPr lang="ru-RU" sz="11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 descr="C:\Users\zalperiodika-2\Videos\Desktop\Фото  выст\IMG_13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10364"/>
          <a:stretch/>
        </p:blipFill>
        <p:spPr bwMode="auto">
          <a:xfrm>
            <a:off x="971600" y="843558"/>
            <a:ext cx="4107127" cy="281463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27534"/>
            <a:ext cx="26035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1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857634"/>
            <a:ext cx="8183880" cy="788670"/>
          </a:xfrm>
        </p:spPr>
        <p:txBody>
          <a:bodyPr>
            <a:normAutofit fontScale="90000"/>
          </a:bodyPr>
          <a:lstStyle/>
          <a:p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    «</a:t>
            </a:r>
            <a:r>
              <a:rPr lang="ru-RU" sz="1600" b="0" i="1" dirty="0" err="1">
                <a:solidFill>
                  <a:schemeClr val="bg2">
                    <a:lumMod val="10000"/>
                  </a:schemeClr>
                </a:solidFill>
              </a:rPr>
              <a:t>Остафьево</a:t>
            </a: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 достопамятно для моего сердца: мы там наслаждались всею </a:t>
            </a:r>
            <a:r>
              <a:rPr lang="ru-RU" sz="1600" b="0" i="1" dirty="0" err="1">
                <a:solidFill>
                  <a:schemeClr val="bg2">
                    <a:lumMod val="10000"/>
                  </a:schemeClr>
                </a:solidFill>
              </a:rPr>
              <a:t>приятностию</a:t>
            </a: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 жизни, немало и грустили; там текли средние, едва ли не лучшие лета моего века, посвященные семейству, трудам и чувствам общего </a:t>
            </a:r>
            <a:r>
              <a:rPr lang="ru-RU" sz="1600" b="0" i="1" dirty="0" smtClean="0">
                <a:solidFill>
                  <a:schemeClr val="bg2">
                    <a:lumMod val="10000"/>
                  </a:schemeClr>
                </a:solidFill>
              </a:rPr>
              <a:t>доброжелательства, в</a:t>
            </a: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 тишине страстей </a:t>
            </a:r>
            <a:r>
              <a:rPr lang="ru-RU" sz="1600" b="0" i="1" dirty="0" smtClean="0">
                <a:solidFill>
                  <a:schemeClr val="bg2">
                    <a:lumMod val="10000"/>
                  </a:schemeClr>
                </a:solidFill>
              </a:rPr>
              <a:t>мятежных».</a:t>
            </a:r>
            <a:br>
              <a:rPr lang="ru-RU" sz="1600" b="0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ru-RU" sz="1600" b="0" i="1" dirty="0" smtClean="0">
                <a:solidFill>
                  <a:schemeClr val="bg2">
                    <a:lumMod val="10000"/>
                  </a:schemeClr>
                </a:solidFill>
              </a:rPr>
              <a:t>		       Из</a:t>
            </a: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 письма Н. М. Карамзина Н. И. Кривцову, </a:t>
            </a:r>
            <a:r>
              <a:rPr lang="ru-RU" sz="1600" b="0" i="1" dirty="0" smtClean="0">
                <a:solidFill>
                  <a:schemeClr val="bg2">
                    <a:lumMod val="10000"/>
                  </a:schemeClr>
                </a:solidFill>
              </a:rPr>
              <a:t>1819</a:t>
            </a:r>
            <a:r>
              <a:rPr lang="ru-RU" sz="1600" b="0" i="1" dirty="0">
                <a:solidFill>
                  <a:schemeClr val="bg2">
                    <a:lumMod val="10000"/>
                  </a:schemeClr>
                </a:solidFill>
              </a:rPr>
              <a:t> г.</a:t>
            </a:r>
          </a:p>
        </p:txBody>
      </p:sp>
      <p:pic>
        <p:nvPicPr>
          <p:cNvPr id="12291" name="Picture 3" descr="C:\Users\zalperiodika-2\Videos\Desktop\Фото  выст\IMG_136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3105" r="8274"/>
          <a:stretch/>
        </p:blipFill>
        <p:spPr bwMode="auto">
          <a:xfrm>
            <a:off x="1331640" y="475196"/>
            <a:ext cx="1944217" cy="302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04" y="267493"/>
            <a:ext cx="4451954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4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zalperiodika-2\Videos\Desktop\Фото  выст\IMG_1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27275" r="3539" b="6294"/>
          <a:stretch/>
        </p:blipFill>
        <p:spPr bwMode="auto">
          <a:xfrm>
            <a:off x="836296" y="411510"/>
            <a:ext cx="7408112" cy="38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2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dirty="0" smtClean="0"/>
              <a:t>Основные даты жизни и</a:t>
            </a:r>
            <a:r>
              <a:rPr lang="en-US" sz="5600" dirty="0" smtClean="0"/>
              <a:t> </a:t>
            </a:r>
            <a:r>
              <a:rPr lang="ru-RU" sz="5600" dirty="0" smtClean="0"/>
              <a:t>творчества Н.М.Карамзина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/>
              <a:t>1766, 1 (12) </a:t>
            </a:r>
            <a:r>
              <a:rPr lang="ru-RU" sz="4400" dirty="0" smtClean="0"/>
              <a:t>декабря</a:t>
            </a:r>
            <a:r>
              <a:rPr lang="en-US" sz="4400" dirty="0" smtClean="0"/>
              <a:t> — </a:t>
            </a:r>
            <a:r>
              <a:rPr lang="ru-RU" sz="4400" dirty="0" smtClean="0"/>
              <a:t>родился в</a:t>
            </a:r>
            <a:r>
              <a:rPr lang="en-US" sz="4400" dirty="0" smtClean="0"/>
              <a:t> </a:t>
            </a:r>
            <a:r>
              <a:rPr lang="ru-RU" sz="4400" dirty="0" smtClean="0"/>
              <a:t>Симбирске</a:t>
            </a:r>
            <a:br>
              <a:rPr lang="ru-RU" sz="4400" dirty="0" smtClean="0"/>
            </a:br>
            <a:r>
              <a:rPr lang="en-US" sz="4400" dirty="0" smtClean="0"/>
              <a:t>1782-1784 — </a:t>
            </a:r>
            <a:r>
              <a:rPr lang="ru-RU" sz="4400" dirty="0" smtClean="0"/>
              <a:t>служба в</a:t>
            </a:r>
            <a:r>
              <a:rPr lang="en-US" sz="4400" dirty="0" smtClean="0"/>
              <a:t> </a:t>
            </a:r>
            <a:r>
              <a:rPr lang="ru-RU" sz="4400" dirty="0" smtClean="0"/>
              <a:t>петербургском гвардейском полку, отставка по</a:t>
            </a:r>
            <a:r>
              <a:rPr lang="en-US" sz="4400" dirty="0" smtClean="0"/>
              <a:t> </a:t>
            </a:r>
            <a:r>
              <a:rPr lang="ru-RU" sz="4400" dirty="0" smtClean="0"/>
              <a:t>недостатку средств.</a:t>
            </a:r>
            <a:br>
              <a:rPr lang="ru-RU" sz="4400" dirty="0" smtClean="0"/>
            </a:br>
            <a:r>
              <a:rPr lang="en-US" sz="4400" dirty="0" smtClean="0"/>
              <a:t>1789-1790 — </a:t>
            </a:r>
            <a:r>
              <a:rPr lang="ru-RU" sz="4400" dirty="0" smtClean="0"/>
              <a:t>поездка по</a:t>
            </a:r>
            <a:r>
              <a:rPr lang="en-US" sz="4400" dirty="0" smtClean="0"/>
              <a:t> </a:t>
            </a:r>
            <a:r>
              <a:rPr lang="ru-RU" sz="4400" dirty="0" smtClean="0"/>
              <a:t>Европе (Германия, Швейцария, Франция, Англия).</a:t>
            </a:r>
            <a:br>
              <a:rPr lang="ru-RU" sz="4400" dirty="0" smtClean="0"/>
            </a:br>
            <a:r>
              <a:rPr lang="en-US" sz="4400" dirty="0" smtClean="0"/>
              <a:t>1791-1792 — </a:t>
            </a:r>
            <a:r>
              <a:rPr lang="ru-RU" sz="4400" dirty="0" smtClean="0"/>
              <a:t>издание </a:t>
            </a:r>
            <a:r>
              <a:rPr lang="en-US" sz="4400" dirty="0" smtClean="0"/>
              <a:t>«</a:t>
            </a:r>
            <a:r>
              <a:rPr lang="ru-RU" sz="4400" dirty="0" smtClean="0"/>
              <a:t>Московского журнала</a:t>
            </a:r>
            <a:r>
              <a:rPr lang="en-US" sz="4400" dirty="0" smtClean="0"/>
              <a:t>», </a:t>
            </a:r>
            <a:r>
              <a:rPr lang="ru-RU" sz="4400" dirty="0" smtClean="0"/>
              <a:t>первого русского литературного журнала.</a:t>
            </a:r>
            <a:br>
              <a:rPr lang="ru-RU" sz="4400" dirty="0" smtClean="0"/>
            </a:br>
            <a:r>
              <a:rPr lang="en-US" sz="4400" dirty="0" smtClean="0"/>
              <a:t>1792 — </a:t>
            </a:r>
            <a:r>
              <a:rPr lang="ru-RU" sz="4400" dirty="0" smtClean="0"/>
              <a:t>повесть </a:t>
            </a:r>
            <a:r>
              <a:rPr lang="en-US" sz="4400" dirty="0" smtClean="0"/>
              <a:t>«</a:t>
            </a:r>
            <a:r>
              <a:rPr lang="ru-RU" sz="4400" dirty="0" smtClean="0"/>
              <a:t>Бедная Лиза</a:t>
            </a:r>
            <a:r>
              <a:rPr lang="en-US" sz="4400" dirty="0" smtClean="0"/>
              <a:t>» (</a:t>
            </a:r>
            <a:r>
              <a:rPr lang="ru-RU" sz="4400" dirty="0" smtClean="0"/>
              <a:t>опубликована в</a:t>
            </a:r>
            <a:r>
              <a:rPr lang="en-US" sz="4400" dirty="0" smtClean="0"/>
              <a:t> «</a:t>
            </a:r>
            <a:r>
              <a:rPr lang="ru-RU" sz="4400" dirty="0" smtClean="0"/>
              <a:t>Московском журнале</a:t>
            </a:r>
            <a:r>
              <a:rPr lang="en-US" sz="4400" dirty="0" smtClean="0"/>
              <a:t>»).</a:t>
            </a:r>
            <a:br>
              <a:rPr lang="en-US" sz="4400" dirty="0" smtClean="0"/>
            </a:br>
            <a:r>
              <a:rPr lang="en-US" sz="4400" dirty="0" smtClean="0"/>
              <a:t>1797 — </a:t>
            </a:r>
            <a:r>
              <a:rPr lang="ru-RU" sz="4400" dirty="0" smtClean="0"/>
              <a:t>отдельное издание </a:t>
            </a:r>
            <a:r>
              <a:rPr lang="en-US" sz="4400" dirty="0" smtClean="0"/>
              <a:t>«</a:t>
            </a:r>
            <a:r>
              <a:rPr lang="ru-RU" sz="4400" dirty="0" smtClean="0"/>
              <a:t>Писем русского путешественника</a:t>
            </a:r>
            <a:r>
              <a:rPr lang="en-US" sz="4400" dirty="0" smtClean="0"/>
              <a:t>».</a:t>
            </a:r>
            <a:br>
              <a:rPr lang="en-US" sz="4400" dirty="0" smtClean="0"/>
            </a:br>
            <a:r>
              <a:rPr lang="en-US" sz="4400" dirty="0" smtClean="0"/>
              <a:t>1801 — </a:t>
            </a:r>
            <a:r>
              <a:rPr lang="ru-RU" sz="4400" dirty="0" smtClean="0"/>
              <a:t>начало издания журнала </a:t>
            </a:r>
            <a:r>
              <a:rPr lang="en-US" sz="4400" dirty="0" smtClean="0"/>
              <a:t>«</a:t>
            </a:r>
            <a:r>
              <a:rPr lang="ru-RU" sz="4400" dirty="0" smtClean="0"/>
              <a:t>Вестник Европы</a:t>
            </a:r>
            <a:r>
              <a:rPr lang="en-US" sz="4400" dirty="0" smtClean="0"/>
              <a:t>».</a:t>
            </a:r>
            <a:br>
              <a:rPr lang="en-US" sz="4400" dirty="0" smtClean="0"/>
            </a:br>
            <a:r>
              <a:rPr lang="en-US" sz="4400" dirty="0" smtClean="0"/>
              <a:t>1804 — </a:t>
            </a:r>
            <a:r>
              <a:rPr lang="ru-RU" sz="4400" dirty="0" smtClean="0"/>
              <a:t>получает звание официального историографа, начало </a:t>
            </a:r>
            <a:r>
              <a:rPr lang="ru-RU" sz="4400" dirty="0" smtClean="0"/>
              <a:t>работы над </a:t>
            </a:r>
            <a:r>
              <a:rPr lang="en-US" sz="4400" dirty="0" smtClean="0"/>
              <a:t>«</a:t>
            </a:r>
            <a:r>
              <a:rPr lang="ru-RU" sz="4400" dirty="0" smtClean="0"/>
              <a:t>Историей Государства Российского</a:t>
            </a:r>
            <a:r>
              <a:rPr lang="en-US" sz="4400" dirty="0" smtClean="0"/>
              <a:t>».</a:t>
            </a:r>
            <a:br>
              <a:rPr lang="en-US" sz="4400" dirty="0" smtClean="0"/>
            </a:br>
            <a:r>
              <a:rPr lang="en-US" sz="4400" dirty="0" smtClean="0"/>
              <a:t>1816 — </a:t>
            </a:r>
            <a:r>
              <a:rPr lang="ru-RU" sz="4400" dirty="0" smtClean="0"/>
              <a:t>выход первых восьми томов </a:t>
            </a:r>
            <a:r>
              <a:rPr lang="en-US" sz="4400" dirty="0" smtClean="0"/>
              <a:t>«</a:t>
            </a:r>
            <a:r>
              <a:rPr lang="ru-RU" sz="4400" dirty="0" smtClean="0"/>
              <a:t>Истории государства российского</a:t>
            </a:r>
            <a:r>
              <a:rPr lang="en-US" sz="4400" dirty="0" smtClean="0"/>
              <a:t>» (</a:t>
            </a:r>
            <a:r>
              <a:rPr lang="ru-RU" sz="4400" dirty="0" smtClean="0"/>
              <a:t>всего вышло двенадцать томов).</a:t>
            </a:r>
            <a:br>
              <a:rPr lang="ru-RU" sz="4400" dirty="0" smtClean="0"/>
            </a:br>
            <a:r>
              <a:rPr lang="en-US" sz="4400" dirty="0" smtClean="0"/>
              <a:t>1826, 22 </a:t>
            </a:r>
            <a:r>
              <a:rPr lang="ru-RU" sz="4400" dirty="0" smtClean="0"/>
              <a:t>мая (3</a:t>
            </a:r>
            <a:r>
              <a:rPr lang="en-US" sz="4400" dirty="0" smtClean="0"/>
              <a:t> </a:t>
            </a:r>
            <a:r>
              <a:rPr lang="ru-RU" sz="4400" dirty="0" smtClean="0"/>
              <a:t>июня)</a:t>
            </a:r>
            <a:r>
              <a:rPr lang="en-US" sz="4400" dirty="0" smtClean="0"/>
              <a:t> — </a:t>
            </a:r>
            <a:r>
              <a:rPr lang="ru-RU" sz="4400" dirty="0" smtClean="0"/>
              <a:t>умер в</a:t>
            </a:r>
            <a:r>
              <a:rPr lang="en-US" sz="4400" dirty="0" smtClean="0"/>
              <a:t> </a:t>
            </a:r>
            <a:r>
              <a:rPr lang="ru-RU" sz="4400" dirty="0" smtClean="0"/>
              <a:t>Петербурге.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4400" dirty="0" smtClean="0"/>
              <a:t>	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925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635646"/>
            <a:ext cx="8183880" cy="78867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2">
                    <a:lumMod val="10000"/>
                  </a:schemeClr>
                </a:solidFill>
              </a:rPr>
              <a:t>Спасибо за внимание!</a:t>
            </a:r>
            <a:endParaRPr lang="ru-RU" b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i="1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0"/>
            <a:ext cx="6008820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Россия в </a:t>
            </a:r>
            <a:r>
              <a:rPr lang="en-US" sz="1600" b="0" dirty="0" smtClean="0">
                <a:solidFill>
                  <a:schemeClr val="bg2">
                    <a:lumMod val="10000"/>
                  </a:schemeClr>
                </a:solidFill>
              </a:rPr>
              <a:t>XVIII </a:t>
            </a:r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– начале</a:t>
            </a:r>
            <a:r>
              <a:rPr lang="en-US" sz="1600" b="0" dirty="0" smtClean="0">
                <a:solidFill>
                  <a:schemeClr val="bg2">
                    <a:lumMod val="10000"/>
                  </a:schemeClr>
                </a:solidFill>
              </a:rPr>
              <a:t> XIX</a:t>
            </a:r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  вв. 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3" descr="H:\25.11.2016. Карамзин\13.12 фото Карамзин\IMG_55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10039" r="16471" b="3504"/>
          <a:stretch/>
        </p:blipFill>
        <p:spPr bwMode="auto">
          <a:xfrm>
            <a:off x="539552" y="315863"/>
            <a:ext cx="2160240" cy="415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alperiodika-2\Videos\Desktop\Фото  выст\IMG_147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6331"/>
          <a:stretch/>
        </p:blipFill>
        <p:spPr bwMode="auto">
          <a:xfrm>
            <a:off x="3022054" y="1000114"/>
            <a:ext cx="5336160" cy="34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 descr="C:\Users\zalperiodika-2\Videos\Desktop\Фото  выст\IMG_147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7"/>
          <a:stretch/>
        </p:blipFill>
        <p:spPr bwMode="auto">
          <a:xfrm>
            <a:off x="755576" y="339502"/>
            <a:ext cx="7661102" cy="40348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9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b="0" dirty="0" err="1" smtClean="0">
                <a:solidFill>
                  <a:schemeClr val="bg2">
                    <a:lumMod val="10000"/>
                  </a:schemeClr>
                </a:solidFill>
              </a:rPr>
              <a:t>Сиповски</a:t>
            </a:r>
            <a:r>
              <a:rPr lang="ru-RU" sz="1400" b="0" dirty="0" err="1" smtClean="0">
                <a:solidFill>
                  <a:schemeClr val="bg2">
                    <a:lumMod val="10000"/>
                  </a:schemeClr>
                </a:solidFill>
              </a:rPr>
              <a:t>й</a:t>
            </a:r>
            <a:r>
              <a:rPr lang="ru-RU" sz="1400" b="0" dirty="0" smtClean="0">
                <a:solidFill>
                  <a:schemeClr val="bg2">
                    <a:lumMod val="10000"/>
                  </a:schemeClr>
                </a:solidFill>
              </a:rPr>
              <a:t> В. В. </a:t>
            </a:r>
            <a:r>
              <a:rPr lang="ru-RU" sz="1400" b="0" dirty="0" smtClean="0">
                <a:solidFill>
                  <a:schemeClr val="bg2">
                    <a:lumMod val="10000"/>
                  </a:schemeClr>
                </a:solidFill>
              </a:rPr>
              <a:t>О </a:t>
            </a:r>
            <a:r>
              <a:rPr lang="ru-RU" sz="1400" b="0" dirty="0" smtClean="0">
                <a:solidFill>
                  <a:schemeClr val="bg2">
                    <a:lumMod val="10000"/>
                  </a:schemeClr>
                </a:solidFill>
              </a:rPr>
              <a:t>предках Карамзина // Русская старина. 1898.№ 2. С. 431-435.</a:t>
            </a:r>
            <a:endParaRPr lang="ru-RU" sz="14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5298" name="Picture 2" descr="H:\25.11.2016. Карамзин\13.12 фото Карамзин\IMG_5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5526"/>
            <a:ext cx="4896544" cy="32643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0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795886"/>
            <a:ext cx="8183880" cy="788670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10000"/>
                  </a:schemeClr>
                </a:solidFill>
              </a:rPr>
              <a:t>Биографические очерки и сборники статей о Н. М. Карамзине</a:t>
            </a:r>
            <a:endParaRPr lang="ru-RU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4274" name="Picture 2" descr="H:\25.11.2016. Карамзин\13.12 фото Карамзин\IMG_5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1550"/>
            <a:ext cx="4710112" cy="3140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25.11.2016. Карамзин\13.12 фото Карамзин\IMG_55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6" r="3774"/>
          <a:stretch/>
        </p:blipFill>
        <p:spPr bwMode="auto">
          <a:xfrm>
            <a:off x="6013276" y="843558"/>
            <a:ext cx="207942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5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737610"/>
            <a:ext cx="8291264" cy="788670"/>
          </a:xfrm>
        </p:spPr>
        <p:txBody>
          <a:bodyPr>
            <a:normAutofit/>
          </a:bodyPr>
          <a:lstStyle/>
          <a:p>
            <a:pPr algn="ctr"/>
            <a:r>
              <a:rPr lang="ru-RU" sz="1400" b="0" dirty="0" smtClean="0">
                <a:solidFill>
                  <a:schemeClr val="bg2">
                    <a:lumMod val="10000"/>
                  </a:schemeClr>
                </a:solidFill>
              </a:rPr>
              <a:t>Шляпкин И. А. Первый русский историк Н. М. Карамзин // </a:t>
            </a:r>
            <a:br>
              <a:rPr lang="ru-RU" sz="1400" b="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400" b="0" dirty="0" smtClean="0">
                <a:solidFill>
                  <a:schemeClr val="bg2">
                    <a:lumMod val="10000"/>
                  </a:schemeClr>
                </a:solidFill>
              </a:rPr>
              <a:t>Московский журнал. 2016. № 6-8.</a:t>
            </a:r>
            <a:endParaRPr lang="ru-RU" sz="14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0" name="Picture 2" descr="C:\Users\zalperiodika-2\Videos\Desktop\Фото  выст\IMG_1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9502"/>
            <a:ext cx="4896544" cy="36724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22343</TotalTime>
  <Words>645</Words>
  <Application>Microsoft Office PowerPoint</Application>
  <PresentationFormat>Экран (16:9)</PresentationFormat>
  <Paragraphs>66</Paragraphs>
  <Slides>44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Аспект</vt:lpstr>
      <vt:lpstr>Презентация PowerPoint</vt:lpstr>
      <vt:lpstr>Презентация PowerPoint</vt:lpstr>
      <vt:lpstr>Выставка «Именитейший гражданин государства Российского»</vt:lpstr>
      <vt:lpstr>Презентация PowerPoint</vt:lpstr>
      <vt:lpstr>Россия в XVIII – начале XIX  вв. </vt:lpstr>
      <vt:lpstr>Презентация PowerPoint</vt:lpstr>
      <vt:lpstr>Сиповский В. В. О предках Карамзина // Русская старина. 1898.№ 2. С. 431-435.</vt:lpstr>
      <vt:lpstr>Биографические очерки и сборники статей о Н. М. Карамзине</vt:lpstr>
      <vt:lpstr>Шляпкин И. А. Первый русский историк Н. М. Карамзин //  Московский журнал. 2016. № 6-8.</vt:lpstr>
      <vt:lpstr>Презентация PowerPoint</vt:lpstr>
      <vt:lpstr>Презентация PowerPoint</vt:lpstr>
      <vt:lpstr>Письма Н. М. Карамзина к Александру I, А. И. Тургеневу, Е. А. Карамзиной</vt:lpstr>
      <vt:lpstr>Н. М. Карамзин – писатель, поэт, переводчик, реформатор русского языка</vt:lpstr>
      <vt:lpstr>Презентация PowerPoint</vt:lpstr>
      <vt:lpstr>Галахов А. Д. История русской словесности, древней и новой. СПб. 1880. 2-е изд.</vt:lpstr>
      <vt:lpstr>Презентация PowerPoint</vt:lpstr>
      <vt:lpstr>Репринтное издание «Живописного Карамзина»</vt:lpstr>
      <vt:lpstr>«Слово о полку Игореве» в пересказе Н. М. Карамзина</vt:lpstr>
      <vt:lpstr>Лессинг Г. Э. Эмилия Галотти / перевод  Н. М. Карамзина</vt:lpstr>
      <vt:lpstr>Н. М. Карамзин – реформатор русского языка</vt:lpstr>
      <vt:lpstr>«Арзамас» – литературный кружок в Санкт-Петербурге (1815-1818)</vt:lpstr>
      <vt:lpstr>Карамзин Н. М. Бедная Лиза</vt:lpstr>
      <vt:lpstr>        </vt:lpstr>
      <vt:lpstr>Бедная Лиза. Худож. М. В. Добужинский. 1921 г.</vt:lpstr>
      <vt:lpstr> Бедная Лиза. Худож. И. Д. Архипов</vt:lpstr>
      <vt:lpstr>Первый русский историк</vt:lpstr>
      <vt:lpstr>Презентация PowerPoint</vt:lpstr>
      <vt:lpstr>Последнее дореволюционное издание «Истории государства Российского». СПб. Издание Товарищества Издательского дела «Копейка»,1915.</vt:lpstr>
      <vt:lpstr>Первая публикация после 1915 года в журнале «Москва» (1988-1989 гг.)</vt:lpstr>
      <vt:lpstr>     «Великое творение Карамзина, памятник, воздвигнутый им для потомства, – это двенадцать томов русской истории. Его история &lt;…&gt; весьма содействовала обращению умов к изучению отечества. Если подумать о хаосе, царившем в русской истории до Карамзина, и о том труде, которого ему стоило в нем разобраться и дать ясное и правдивое изложение предмета, то станет понятно, как несправедливо было бы умолчать о его заслугах...»            А. И. Герцен </vt:lpstr>
      <vt:lpstr>Презентация PowerPoint</vt:lpstr>
      <vt:lpstr>«Письма русского путешественника»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«Своим журналом, своими статьями о разных предметах и повестями он [Карамзин] распространял в русском обществе познания, образованность, вкус и охоту к чтению».             В. Г. Белинский</vt:lpstr>
      <vt:lpstr>Презентация PowerPoint</vt:lpstr>
      <vt:lpstr> </vt:lpstr>
      <vt:lpstr>    «Остафьево достопамятно для моего сердца: мы там наслаждались всею приятностию жизни, немало и грустили; там текли средние, едва ли не лучшие лета моего века, посвященные семейству, трудам и чувствам общего доброжелательства, в тишине страстей мятежных».           Из письма Н. М. Карамзина Н. И. Кривцову, 1819 г.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zal-periodika-2</dc:creator>
  <cp:lastModifiedBy>zalperiodika-2</cp:lastModifiedBy>
  <cp:revision>1805</cp:revision>
  <dcterms:created xsi:type="dcterms:W3CDTF">2015-01-22T09:25:41Z</dcterms:created>
  <dcterms:modified xsi:type="dcterms:W3CDTF">2016-12-23T10:26:24Z</dcterms:modified>
</cp:coreProperties>
</file>