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305" r:id="rId4"/>
    <p:sldId id="267" r:id="rId5"/>
    <p:sldId id="268" r:id="rId6"/>
    <p:sldId id="260" r:id="rId7"/>
    <p:sldId id="307" r:id="rId8"/>
    <p:sldId id="308" r:id="rId9"/>
    <p:sldId id="312" r:id="rId10"/>
    <p:sldId id="309" r:id="rId11"/>
    <p:sldId id="310" r:id="rId12"/>
    <p:sldId id="311" r:id="rId13"/>
    <p:sldId id="261" r:id="rId14"/>
    <p:sldId id="262" r:id="rId15"/>
    <p:sldId id="263" r:id="rId16"/>
    <p:sldId id="264" r:id="rId17"/>
    <p:sldId id="269" r:id="rId18"/>
    <p:sldId id="270" r:id="rId19"/>
    <p:sldId id="302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1" r:id="rId29"/>
    <p:sldId id="279" r:id="rId30"/>
    <p:sldId id="280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303" r:id="rId41"/>
    <p:sldId id="292" r:id="rId42"/>
    <p:sldId id="293" r:id="rId43"/>
    <p:sldId id="294" r:id="rId44"/>
    <p:sldId id="296" r:id="rId45"/>
    <p:sldId id="295" r:id="rId46"/>
    <p:sldId id="298" r:id="rId47"/>
    <p:sldId id="297" r:id="rId48"/>
    <p:sldId id="304" r:id="rId49"/>
    <p:sldId id="299" r:id="rId50"/>
    <p:sldId id="300" r:id="rId51"/>
    <p:sldId id="301" r:id="rId52"/>
    <p:sldId id="306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817358E-9767-4089-8A64-A1E08BD193A1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E6C5-39DD-4F0B-B29F-48A6DC968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358E-9767-4089-8A64-A1E08BD193A1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E6C5-39DD-4F0B-B29F-48A6DC968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358E-9767-4089-8A64-A1E08BD193A1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E6C5-39DD-4F0B-B29F-48A6DC968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358E-9767-4089-8A64-A1E08BD193A1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E6C5-39DD-4F0B-B29F-48A6DC96812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358E-9767-4089-8A64-A1E08BD193A1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E6C5-39DD-4F0B-B29F-48A6DC96812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358E-9767-4089-8A64-A1E08BD193A1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E6C5-39DD-4F0B-B29F-48A6DC9681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358E-9767-4089-8A64-A1E08BD193A1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E6C5-39DD-4F0B-B29F-48A6DC968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358E-9767-4089-8A64-A1E08BD193A1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E6C5-39DD-4F0B-B29F-48A6DC96812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358E-9767-4089-8A64-A1E08BD193A1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E6C5-39DD-4F0B-B29F-48A6DC968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358E-9767-4089-8A64-A1E08BD193A1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E6C5-39DD-4F0B-B29F-48A6DC9681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358E-9767-4089-8A64-A1E08BD193A1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E6C5-39DD-4F0B-B29F-48A6DC968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817358E-9767-4089-8A64-A1E08BD193A1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A1BE6C5-39DD-4F0B-B29F-48A6DC968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/>
              <a:t>Он баснями себя прославил…</a:t>
            </a:r>
            <a:endParaRPr lang="ru-RU" sz="4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250 лет со дня рождения  И. А. Крылова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50660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800800" cy="3048001"/>
          </a:xfrm>
        </p:spPr>
        <p:txBody>
          <a:bodyPr>
            <a:noAutofit/>
          </a:bodyPr>
          <a:lstStyle/>
          <a:p>
            <a:r>
              <a:rPr lang="ru-RU" sz="2000" dirty="0"/>
              <a:t>По басням Ивана Крылова </a:t>
            </a:r>
            <a:r>
              <a:rPr lang="ru-RU" sz="2000" dirty="0" smtClean="0"/>
              <a:t>учатся </a:t>
            </a:r>
            <a:r>
              <a:rPr lang="ru-RU" sz="2000" dirty="0"/>
              <a:t>грамоте и представители высших сословий, и дети из простых семей, народный слог писателя был понятен каждому. </a:t>
            </a:r>
            <a:endParaRPr lang="ru-RU" sz="2000" dirty="0" smtClean="0"/>
          </a:p>
          <a:p>
            <a:r>
              <a:rPr lang="ru-RU" sz="2000" dirty="0" smtClean="0"/>
              <a:t>Тиражи </a:t>
            </a:r>
            <a:r>
              <a:rPr lang="ru-RU" sz="2000" dirty="0"/>
              <a:t>произведений Ивана Андреевича многократно </a:t>
            </a:r>
            <a:r>
              <a:rPr lang="ru-RU" sz="2000" dirty="0" smtClean="0"/>
              <a:t>превышают тиражи </a:t>
            </a:r>
            <a:r>
              <a:rPr lang="ru-RU" sz="2000" dirty="0"/>
              <a:t>сочинений современных ему поэтов. 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65805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декабре 1811 года писатель был избран членом Российской Академии, в январе 1823 года за литературные достижения получил от нее золотую медаль, а в 1841 году был утвержден ординарным академиком отделения русского языка и словесности.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429153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420888"/>
            <a:ext cx="6400800" cy="3048001"/>
          </a:xfrm>
        </p:spPr>
        <p:txBody>
          <a:bodyPr>
            <a:normAutofit/>
          </a:bodyPr>
          <a:lstStyle/>
          <a:p>
            <a:r>
              <a:rPr lang="ru-RU" sz="2000" dirty="0"/>
              <a:t>В 1812 году в Петербурге открыли Императорскую публичную библиотеку, </a:t>
            </a:r>
            <a:r>
              <a:rPr lang="ru-RU" sz="2000" dirty="0" smtClean="0"/>
              <a:t>где писатель прослужил библиотекарем почти </a:t>
            </a:r>
            <a:r>
              <a:rPr lang="ru-RU" sz="2000" dirty="0"/>
              <a:t>30 </a:t>
            </a:r>
            <a:r>
              <a:rPr lang="ru-RU" sz="2000" dirty="0" smtClean="0"/>
              <a:t>лет</a:t>
            </a:r>
            <a:r>
              <a:rPr lang="ru-RU" sz="2000" dirty="0"/>
              <a:t>.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1841 году Крылов вышел в отставку и поселился в квартире на Васильевском острове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078661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Несмотря </a:t>
            </a:r>
            <a:r>
              <a:rPr lang="ru-RU" sz="2000" dirty="0"/>
              <a:t>на жгучую сатиру его басен, </a:t>
            </a:r>
            <a:r>
              <a:rPr lang="ru-RU" sz="2000" dirty="0" smtClean="0"/>
              <a:t>Крылов оказался </a:t>
            </a:r>
            <a:r>
              <a:rPr lang="ru-RU" sz="2000" dirty="0"/>
              <a:t>едва ли не самым любимым автором своего времени. Ему удалось избежать опалы сразу при трех самодержцах, в эпоху правления которых он жил, и </a:t>
            </a:r>
            <a:r>
              <a:rPr lang="ru-RU" sz="2000" dirty="0" smtClean="0"/>
              <a:t>отпраздновать 50-летие писательской </a:t>
            </a:r>
            <a:r>
              <a:rPr lang="ru-RU" sz="2000" dirty="0"/>
              <a:t>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227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Умер </a:t>
            </a:r>
            <a:r>
              <a:rPr lang="ru-RU" sz="2000" dirty="0"/>
              <a:t>Иван Андреевич 21 ноября 1844 года, в день похорон друзья и знакомые получили по экземпляру изданных им басен. На траурно-черной обложке было написано: «Приношение на память об Иване Андреевиче, по его желанию</a:t>
            </a:r>
            <a:r>
              <a:rPr lang="ru-RU" sz="2000" dirty="0" smtClean="0"/>
              <a:t>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47221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2348880"/>
            <a:ext cx="4824536" cy="3254710"/>
          </a:xfrm>
        </p:spPr>
        <p:txBody>
          <a:bodyPr>
            <a:noAutofit/>
          </a:bodyPr>
          <a:lstStyle/>
          <a:p>
            <a:r>
              <a:rPr lang="ru-RU" sz="2000" dirty="0"/>
              <a:t>И</a:t>
            </a:r>
            <a:r>
              <a:rPr lang="ru-RU" sz="2000" dirty="0" smtClean="0"/>
              <a:t>. А</a:t>
            </a:r>
            <a:r>
              <a:rPr lang="ru-RU" sz="2000" dirty="0"/>
              <a:t>. Крылов стал первым писателем, которому в России поставили памятник по </a:t>
            </a:r>
            <a:r>
              <a:rPr lang="ru-RU" sz="2000" dirty="0" smtClean="0"/>
              <a:t>подписке.  </a:t>
            </a:r>
          </a:p>
          <a:p>
            <a:pPr indent="0">
              <a:buNone/>
            </a:pPr>
            <a:r>
              <a:rPr lang="ru-RU" sz="2000" dirty="0" smtClean="0"/>
              <a:t>В 1855 </a:t>
            </a:r>
            <a:r>
              <a:rPr lang="ru-RU" sz="2000" dirty="0"/>
              <a:t>памятник работы П. К. </a:t>
            </a:r>
            <a:r>
              <a:rPr lang="ru-RU" sz="2000" dirty="0" err="1"/>
              <a:t>Клодта</a:t>
            </a:r>
            <a:r>
              <a:rPr lang="ru-RU" sz="2000" dirty="0"/>
              <a:t> «Дедушке Крылову» был поставлен в Летнем саду в </a:t>
            </a:r>
            <a:r>
              <a:rPr lang="ru-RU" sz="2000" dirty="0" smtClean="0"/>
              <a:t>Петербурге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2217812" cy="332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5409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Крылов И. А.  </a:t>
            </a:r>
            <a:r>
              <a:rPr lang="ru-RU" sz="2000" dirty="0"/>
              <a:t>стал одним из первых русских писателей, получивших мировую известность. Его басни еще при жизни писателя были переведены на основные европейские </a:t>
            </a:r>
            <a:r>
              <a:rPr lang="ru-RU" sz="2000" dirty="0" smtClean="0"/>
              <a:t>языки.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45033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Книги о И. А. Крылове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2420888"/>
            <a:ext cx="3776464" cy="3065513"/>
          </a:xfrm>
        </p:spPr>
        <p:txBody>
          <a:bodyPr/>
          <a:lstStyle/>
          <a:p>
            <a:r>
              <a:rPr lang="ru-RU" dirty="0"/>
              <a:t>Адрианова М. Е. Басни Крылова в начальной школе / М. Е. Адрианова. – Москва : Изд-во Академии педагог</a:t>
            </a:r>
            <a:r>
              <a:rPr lang="ru-RU" dirty="0" smtClean="0"/>
              <a:t>. наук </a:t>
            </a:r>
            <a:r>
              <a:rPr lang="ru-RU" dirty="0"/>
              <a:t>РСФСР, 1949. – 119 с. – (Педагогические чтения).</a:t>
            </a:r>
          </a:p>
        </p:txBody>
      </p:sp>
      <p:pic>
        <p:nvPicPr>
          <p:cNvPr id="7170" name="Picture 2" descr="IMG_77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36" t="9238" r="4819" b="4808"/>
          <a:stretch>
            <a:fillRect/>
          </a:stretch>
        </p:blipFill>
        <p:spPr bwMode="auto">
          <a:xfrm>
            <a:off x="1115056" y="2348880"/>
            <a:ext cx="2168645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7419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438400"/>
            <a:ext cx="3920480" cy="3048001"/>
          </a:xfrm>
        </p:spPr>
        <p:txBody>
          <a:bodyPr/>
          <a:lstStyle/>
          <a:p>
            <a:r>
              <a:rPr lang="ru-RU" dirty="0"/>
              <a:t>Архипов В. А. И. А. Крылов : </a:t>
            </a:r>
            <a:r>
              <a:rPr lang="ru-RU" dirty="0" smtClean="0"/>
              <a:t>поэзия </a:t>
            </a:r>
            <a:r>
              <a:rPr lang="ru-RU" dirty="0"/>
              <a:t>народной мудрости / В. А. Архипов. – Москва : Московский рабочий, 1974. – 288 с. ; </a:t>
            </a:r>
            <a:r>
              <a:rPr lang="ru-RU" dirty="0" err="1"/>
              <a:t>портр</a:t>
            </a:r>
            <a:r>
              <a:rPr lang="ru-RU" dirty="0"/>
              <a:t>.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1650" y="2340707"/>
            <a:ext cx="2098138" cy="323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2497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2438400"/>
            <a:ext cx="4392488" cy="3048001"/>
          </a:xfrm>
        </p:spPr>
        <p:txBody>
          <a:bodyPr>
            <a:normAutofit/>
          </a:bodyPr>
          <a:lstStyle/>
          <a:p>
            <a:r>
              <a:rPr lang="ru-RU" dirty="0" err="1"/>
              <a:t>Бабинцев</a:t>
            </a:r>
            <a:r>
              <a:rPr lang="ru-RU" dirty="0"/>
              <a:t> С. М. И. А. Крылов : очерк его издательской и библиотечной деятельности / С. М. </a:t>
            </a:r>
            <a:r>
              <a:rPr lang="ru-RU" dirty="0" err="1"/>
              <a:t>Бабинцев</a:t>
            </a:r>
            <a:r>
              <a:rPr lang="ru-RU" dirty="0"/>
              <a:t>. – Москва : Изд-во Всесоюзной книжной палаты, 1955. – 91 с. с факс., 1 л. </a:t>
            </a:r>
            <a:r>
              <a:rPr lang="ru-RU" dirty="0" err="1"/>
              <a:t>портр</a:t>
            </a:r>
            <a:r>
              <a:rPr lang="ru-RU" dirty="0"/>
              <a:t>. – (Деятели книги / Министерство культуры СССР, </a:t>
            </a:r>
            <a:r>
              <a:rPr lang="ru-RU" dirty="0" err="1"/>
              <a:t>Главиздат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6146" name="Picture 2" descr="IMG_7773 -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8" t="10352" r="7272" b="5623"/>
          <a:stretch>
            <a:fillRect/>
          </a:stretch>
        </p:blipFill>
        <p:spPr bwMode="auto">
          <a:xfrm>
            <a:off x="1115616" y="2420888"/>
            <a:ext cx="1828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604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74595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2492896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 «Ни один из поэтов не умел сделать свою мысль</a:t>
            </a:r>
          </a:p>
          <a:p>
            <a:pPr algn="r"/>
            <a:r>
              <a:rPr lang="ru-RU" sz="2000" b="1" dirty="0" smtClean="0"/>
              <a:t>такой ощутительной и выражаться</a:t>
            </a:r>
          </a:p>
          <a:p>
            <a:pPr algn="r"/>
            <a:r>
              <a:rPr lang="ru-RU" sz="2000" b="1" dirty="0" smtClean="0"/>
              <a:t>так доступно всем, как Крылов.</a:t>
            </a:r>
          </a:p>
          <a:p>
            <a:pPr algn="r"/>
            <a:r>
              <a:rPr lang="ru-RU" sz="2000" b="1" dirty="0" smtClean="0"/>
              <a:t>Поэт и мудрец слились в нем воедино…»</a:t>
            </a:r>
          </a:p>
          <a:p>
            <a:pPr algn="r"/>
            <a:endParaRPr lang="ru-RU" sz="2000" b="1" dirty="0" smtClean="0"/>
          </a:p>
          <a:p>
            <a:pPr algn="r"/>
            <a:r>
              <a:rPr lang="ru-RU" sz="2000" b="1" dirty="0" smtClean="0"/>
              <a:t>Н. В. Гоголь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373365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2348880"/>
            <a:ext cx="4568552" cy="313752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Бабинцев</a:t>
            </a:r>
            <a:r>
              <a:rPr lang="ru-RU" dirty="0" smtClean="0"/>
              <a:t> </a:t>
            </a:r>
            <a:r>
              <a:rPr lang="ru-RU" dirty="0"/>
              <a:t>С. М. И. А. Крылов : указатель его произведений и </a:t>
            </a:r>
            <a:r>
              <a:rPr lang="ru-RU" dirty="0" smtClean="0"/>
              <a:t>литературы </a:t>
            </a:r>
            <a:r>
              <a:rPr lang="ru-RU" dirty="0"/>
              <a:t>о нем : к 100-летию со дня смерти, 1944-1944 / С. М. </a:t>
            </a:r>
            <a:r>
              <a:rPr lang="ru-RU" dirty="0" err="1"/>
              <a:t>Бабинцев</a:t>
            </a:r>
            <a:r>
              <a:rPr lang="ru-RU" dirty="0"/>
              <a:t> ; под ред. проф. В. М. Эйхенбаума и Ю. А. </a:t>
            </a:r>
            <a:r>
              <a:rPr lang="ru-RU" dirty="0" err="1"/>
              <a:t>Меженко</a:t>
            </a:r>
            <a:r>
              <a:rPr lang="ru-RU" dirty="0"/>
              <a:t>. – Ленинград ; Москва : Искусство, 1945. – 101 с., 5 л. ил. и </a:t>
            </a:r>
            <a:r>
              <a:rPr lang="ru-RU" dirty="0" err="1"/>
              <a:t>портр</a:t>
            </a:r>
            <a:r>
              <a:rPr lang="ru-RU" dirty="0"/>
              <a:t>. – (Труды </a:t>
            </a:r>
            <a:r>
              <a:rPr lang="ru-RU" dirty="0" smtClean="0"/>
              <a:t>ГПБ им</a:t>
            </a:r>
            <a:r>
              <a:rPr lang="ru-RU" dirty="0"/>
              <a:t>. М. Е. Салтыкова-Щедрина ; Т. </a:t>
            </a:r>
            <a:r>
              <a:rPr lang="ru-RU" dirty="0" smtClean="0">
                <a:latin typeface="Book Antiqua" pitchFamily="18" charset="0"/>
              </a:rPr>
              <a:t>3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Лицевая облож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1935549" cy="291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5498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2438400"/>
            <a:ext cx="4208512" cy="3048001"/>
          </a:xfrm>
        </p:spPr>
        <p:txBody>
          <a:bodyPr/>
          <a:lstStyle/>
          <a:p>
            <a:r>
              <a:rPr lang="ru-RU" dirty="0"/>
              <a:t>Белинский В. Г. О Крылове : сборник статей и высказываний / В. Г. Белинский. – Москва : </a:t>
            </a:r>
            <a:r>
              <a:rPr lang="ru-RU" dirty="0" err="1"/>
              <a:t>Гослитиздат</a:t>
            </a:r>
            <a:r>
              <a:rPr lang="ru-RU" dirty="0"/>
              <a:t>, 1944. – 69 с.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2088232" cy="330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3260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2438400"/>
            <a:ext cx="4352528" cy="3048001"/>
          </a:xfrm>
        </p:spPr>
        <p:txBody>
          <a:bodyPr/>
          <a:lstStyle/>
          <a:p>
            <a:r>
              <a:rPr lang="ru-RU" dirty="0"/>
              <a:t>Голубева О. Д. И. А. Крылов / О. Д. Голубева. – Санкт-Петербург : Изд-во Российской нац. б-ки, 1997. – 138 с. – (Деятели Российской национальной библиотеки). </a:t>
            </a:r>
          </a:p>
        </p:txBody>
      </p:sp>
      <p:pic>
        <p:nvPicPr>
          <p:cNvPr id="4098" name="Picture 2" descr="IMG_77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9" t="9877" r="5556" b="10974"/>
          <a:stretch>
            <a:fillRect/>
          </a:stretch>
        </p:blipFill>
        <p:spPr bwMode="auto">
          <a:xfrm>
            <a:off x="968074" y="2564904"/>
            <a:ext cx="1995391" cy="275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2360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492896"/>
            <a:ext cx="4064496" cy="2993505"/>
          </a:xfrm>
        </p:spPr>
        <p:txBody>
          <a:bodyPr/>
          <a:lstStyle/>
          <a:p>
            <a:r>
              <a:rPr lang="ru-RU" dirty="0" err="1"/>
              <a:t>Гордин</a:t>
            </a:r>
            <a:r>
              <a:rPr lang="ru-RU" dirty="0"/>
              <a:t> А. М. Иван Андреевич Крылов в портретах, иллюстрациях, документах : [пособие для учителя] / сост. А. М. </a:t>
            </a:r>
            <a:r>
              <a:rPr lang="ru-RU" dirty="0" err="1"/>
              <a:t>Гордин</a:t>
            </a:r>
            <a:r>
              <a:rPr lang="ru-RU" dirty="0"/>
              <a:t> ; под ред. А. В. Десницкого. </a:t>
            </a:r>
            <a:r>
              <a:rPr lang="ru-RU" dirty="0" smtClean="0"/>
              <a:t>– </a:t>
            </a:r>
            <a:r>
              <a:rPr lang="ru-RU" dirty="0"/>
              <a:t>Москва ; Ленинград : Просвещение, [Ленингр. </a:t>
            </a:r>
            <a:r>
              <a:rPr lang="ru-RU" dirty="0" err="1"/>
              <a:t>отд-ние</a:t>
            </a:r>
            <a:r>
              <a:rPr lang="ru-RU" dirty="0"/>
              <a:t>], 1966. </a:t>
            </a:r>
            <a:r>
              <a:rPr lang="ru-RU" dirty="0" smtClean="0"/>
              <a:t>– </a:t>
            </a:r>
            <a:r>
              <a:rPr lang="ru-RU" dirty="0"/>
              <a:t>348 с., 4 л. ил. : ил., факс.</a:t>
            </a:r>
          </a:p>
        </p:txBody>
      </p:sp>
      <p:pic>
        <p:nvPicPr>
          <p:cNvPr id="21506" name="Picture 2" descr="IMG_77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61" t="12538" r="5336" b="6656"/>
          <a:stretch>
            <a:fillRect/>
          </a:stretch>
        </p:blipFill>
        <p:spPr bwMode="auto">
          <a:xfrm>
            <a:off x="966159" y="2276872"/>
            <a:ext cx="2394375" cy="330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2742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438400"/>
            <a:ext cx="3920480" cy="3048001"/>
          </a:xfrm>
        </p:spPr>
        <p:txBody>
          <a:bodyPr/>
          <a:lstStyle/>
          <a:p>
            <a:r>
              <a:rPr lang="ru-RU" dirty="0" err="1"/>
              <a:t>Гордин</a:t>
            </a:r>
            <a:r>
              <a:rPr lang="ru-RU" dirty="0"/>
              <a:t> А. М. Крылов в Петербурге / А. М. </a:t>
            </a:r>
            <a:r>
              <a:rPr lang="ru-RU" dirty="0" err="1"/>
              <a:t>Гордин</a:t>
            </a:r>
            <a:r>
              <a:rPr lang="ru-RU" dirty="0"/>
              <a:t>. </a:t>
            </a:r>
            <a:r>
              <a:rPr lang="ru-RU" dirty="0" smtClean="0"/>
              <a:t>– </a:t>
            </a:r>
            <a:r>
              <a:rPr lang="ru-RU" dirty="0"/>
              <a:t>Ленинград : </a:t>
            </a:r>
            <a:r>
              <a:rPr lang="ru-RU" dirty="0" err="1"/>
              <a:t>Лениздат</a:t>
            </a:r>
            <a:r>
              <a:rPr lang="ru-RU" dirty="0"/>
              <a:t>, 1969. – 330 с. : ил.</a:t>
            </a:r>
          </a:p>
        </p:txBody>
      </p:sp>
      <p:pic>
        <p:nvPicPr>
          <p:cNvPr id="3074" name="Picture 2" descr="al_book_kra10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54" t="8281" r="8942" b="13078"/>
          <a:stretch>
            <a:fillRect/>
          </a:stretch>
        </p:blipFill>
        <p:spPr bwMode="auto">
          <a:xfrm>
            <a:off x="971600" y="2420888"/>
            <a:ext cx="23717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8974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2438400"/>
            <a:ext cx="3992488" cy="3048001"/>
          </a:xfrm>
        </p:spPr>
        <p:txBody>
          <a:bodyPr/>
          <a:lstStyle/>
          <a:p>
            <a:r>
              <a:rPr lang="ru-RU" dirty="0" err="1"/>
              <a:t>Гордин</a:t>
            </a:r>
            <a:r>
              <a:rPr lang="ru-RU" dirty="0"/>
              <a:t> М. А. Жизнь Ивана Крылова / М. А. </a:t>
            </a:r>
            <a:r>
              <a:rPr lang="ru-RU" dirty="0" err="1" smtClean="0"/>
              <a:t>Гордин</a:t>
            </a:r>
            <a:r>
              <a:rPr lang="ru-RU" dirty="0" smtClean="0"/>
              <a:t> ; </a:t>
            </a:r>
            <a:r>
              <a:rPr lang="ru-RU" dirty="0"/>
              <a:t>[вступ. ст. А. </a:t>
            </a:r>
            <a:r>
              <a:rPr lang="ru-RU" dirty="0" err="1"/>
              <a:t>Арьева</a:t>
            </a:r>
            <a:r>
              <a:rPr lang="ru-RU" dirty="0"/>
              <a:t>]. – Москва : Книга, 1985. – 283 с. : ил</a:t>
            </a:r>
            <a:r>
              <a:rPr lang="ru-RU" dirty="0" smtClean="0"/>
              <a:t>. – (Писатели о писателях).</a:t>
            </a:r>
            <a:endParaRPr lang="ru-RU" dirty="0"/>
          </a:p>
        </p:txBody>
      </p:sp>
      <p:pic>
        <p:nvPicPr>
          <p:cNvPr id="4098" name="Picture 2" descr="Zhizn_Ivana_Krylov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98"/>
          <a:stretch/>
        </p:blipFill>
        <p:spPr bwMode="auto">
          <a:xfrm>
            <a:off x="1058575" y="2270497"/>
            <a:ext cx="2145273" cy="317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9684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2438400"/>
            <a:ext cx="3992488" cy="3048001"/>
          </a:xfrm>
        </p:spPr>
        <p:txBody>
          <a:bodyPr/>
          <a:lstStyle/>
          <a:p>
            <a:r>
              <a:rPr lang="ru-RU" dirty="0" err="1"/>
              <a:t>Гордин</a:t>
            </a:r>
            <a:r>
              <a:rPr lang="ru-RU" dirty="0"/>
              <a:t> М. А. Театр Ивана Крылова / М. А. </a:t>
            </a:r>
            <a:r>
              <a:rPr lang="ru-RU" dirty="0" err="1"/>
              <a:t>Гордин</a:t>
            </a:r>
            <a:r>
              <a:rPr lang="ru-RU" dirty="0"/>
              <a:t>, Я. А. </a:t>
            </a:r>
            <a:r>
              <a:rPr lang="ru-RU" dirty="0" err="1"/>
              <a:t>Гордин</a:t>
            </a:r>
            <a:r>
              <a:rPr lang="ru-RU" dirty="0"/>
              <a:t>. – Ленинград : Искусство, 1983. – 174 с., 24 л. ил.</a:t>
            </a:r>
          </a:p>
        </p:txBody>
      </p:sp>
      <p:pic>
        <p:nvPicPr>
          <p:cNvPr id="5122" name="Picture 2" descr="10007547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81736"/>
            <a:ext cx="2126118" cy="330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2339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2438400"/>
            <a:ext cx="4280520" cy="3048001"/>
          </a:xfrm>
        </p:spPr>
        <p:txBody>
          <a:bodyPr/>
          <a:lstStyle/>
          <a:p>
            <a:r>
              <a:rPr lang="ru-RU" dirty="0"/>
              <a:t>Десницкий А. В. Иван Андреевич Крылов : пособие для </a:t>
            </a:r>
            <a:r>
              <a:rPr lang="ru-RU" dirty="0" smtClean="0"/>
              <a:t>учащихся / А. В. Десницкий. </a:t>
            </a:r>
            <a:r>
              <a:rPr lang="ru-RU" dirty="0"/>
              <a:t>– Москва  : Просвещение, 1983. – 143 с. – (Биография писателя).</a:t>
            </a:r>
          </a:p>
        </p:txBody>
      </p:sp>
      <p:pic>
        <p:nvPicPr>
          <p:cNvPr id="6146" name="Picture 2" descr="10053851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0" t="4428" r="4855" b="3143"/>
          <a:stretch>
            <a:fillRect/>
          </a:stretch>
        </p:blipFill>
        <p:spPr bwMode="auto">
          <a:xfrm>
            <a:off x="1024890" y="2348880"/>
            <a:ext cx="20193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3182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2438400"/>
            <a:ext cx="3992488" cy="3048001"/>
          </a:xfrm>
        </p:spPr>
        <p:txBody>
          <a:bodyPr/>
          <a:lstStyle/>
          <a:p>
            <a:r>
              <a:rPr lang="ru-RU" dirty="0" err="1"/>
              <a:t>Дурылин</a:t>
            </a:r>
            <a:r>
              <a:rPr lang="ru-RU" dirty="0"/>
              <a:t> С. Н. И. А. Крылов : (к столетию со дня смерти) / С. Н. </a:t>
            </a:r>
            <a:r>
              <a:rPr lang="ru-RU" dirty="0" err="1"/>
              <a:t>Дурылин</a:t>
            </a:r>
            <a:r>
              <a:rPr lang="ru-RU" dirty="0"/>
              <a:t>. – Москва : </a:t>
            </a:r>
            <a:r>
              <a:rPr lang="ru-RU" dirty="0" err="1"/>
              <a:t>Гослитиздат</a:t>
            </a:r>
            <a:r>
              <a:rPr lang="ru-RU" dirty="0"/>
              <a:t>, 1944. – 71 с.</a:t>
            </a:r>
          </a:p>
        </p:txBody>
      </p:sp>
      <p:pic>
        <p:nvPicPr>
          <p:cNvPr id="15362" name="Picture 2" descr="IMG_77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54" t="13310" r="8484" b="11604"/>
          <a:stretch>
            <a:fillRect/>
          </a:stretch>
        </p:blipFill>
        <p:spPr bwMode="auto">
          <a:xfrm>
            <a:off x="1115616" y="2492896"/>
            <a:ext cx="2049107" cy="282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7415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438400"/>
            <a:ext cx="4064496" cy="3048001"/>
          </a:xfrm>
        </p:spPr>
        <p:txBody>
          <a:bodyPr/>
          <a:lstStyle/>
          <a:p>
            <a:r>
              <a:rPr lang="ru-RU" dirty="0"/>
              <a:t>Западов А. В. Иван Андреевич Крылов, 1769-1844 : науч.-</a:t>
            </a:r>
            <a:r>
              <a:rPr lang="ru-RU" dirty="0" err="1"/>
              <a:t>попул</a:t>
            </a:r>
            <a:r>
              <a:rPr lang="ru-RU" dirty="0"/>
              <a:t>. очерк / А. В. Западов. – Москва ; Ленинград : Искусство, 1951. – 95 с. – (Русские драматурги). </a:t>
            </a:r>
          </a:p>
        </p:txBody>
      </p:sp>
      <p:pic>
        <p:nvPicPr>
          <p:cNvPr id="16386" name="Picture 2" descr="IMG_77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6" t="12830" r="6931" b="9868"/>
          <a:stretch>
            <a:fillRect/>
          </a:stretch>
        </p:blipFill>
        <p:spPr bwMode="auto">
          <a:xfrm>
            <a:off x="1187624" y="2492896"/>
            <a:ext cx="1999074" cy="260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555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384376"/>
          </a:xfrm>
        </p:spPr>
        <p:txBody>
          <a:bodyPr>
            <a:normAutofit/>
          </a:bodyPr>
          <a:lstStyle/>
          <a:p>
            <a:r>
              <a:rPr lang="ru-RU" sz="2000" dirty="0"/>
              <a:t>Иван Андреевич Крылов родился 13 февраля 1769 года </a:t>
            </a:r>
            <a:r>
              <a:rPr lang="ru-RU" sz="2000" dirty="0" smtClean="0"/>
              <a:t>в Москве в </a:t>
            </a:r>
            <a:r>
              <a:rPr lang="ru-RU" sz="2000" dirty="0"/>
              <a:t>семье бедного армейского </a:t>
            </a:r>
            <a:r>
              <a:rPr lang="ru-RU" sz="2000" dirty="0" smtClean="0"/>
              <a:t>офицера.</a:t>
            </a:r>
            <a:endParaRPr lang="ru-RU" sz="2000" dirty="0"/>
          </a:p>
          <a:p>
            <a:r>
              <a:rPr lang="ru-RU" sz="2000" dirty="0"/>
              <a:t>В 1774 году отец Крылова вышел в отставку и поселился в Твери, где занял должность председателя губернского магистрата.  Умер в капитанском звании в бедности, оставив вдову с двумя малолетними детьми.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6233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438400"/>
            <a:ext cx="4064496" cy="3048001"/>
          </a:xfrm>
        </p:spPr>
        <p:txBody>
          <a:bodyPr/>
          <a:lstStyle/>
          <a:p>
            <a:r>
              <a:rPr lang="ru-RU" dirty="0"/>
              <a:t>Иван Андреевич Крылов : проблемы творчества / И. З. </a:t>
            </a:r>
            <a:r>
              <a:rPr lang="ru-RU" dirty="0" err="1"/>
              <a:t>Серман</a:t>
            </a:r>
            <a:r>
              <a:rPr lang="ru-RU" dirty="0"/>
              <a:t> </a:t>
            </a:r>
            <a:r>
              <a:rPr lang="en-US" dirty="0" smtClean="0"/>
              <a:t>[</a:t>
            </a:r>
            <a:r>
              <a:rPr lang="ru-RU" dirty="0" smtClean="0"/>
              <a:t>и </a:t>
            </a:r>
            <a:r>
              <a:rPr lang="ru-RU" dirty="0"/>
              <a:t>др</a:t>
            </a:r>
            <a:r>
              <a:rPr lang="ru-RU" dirty="0" smtClean="0"/>
              <a:t>.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ru-RU" dirty="0"/>
              <a:t>; АН СССР, Институт русской литературы (Пушкинский дом) ; [под ред. И. З. </a:t>
            </a:r>
            <a:r>
              <a:rPr lang="ru-RU" dirty="0" err="1"/>
              <a:t>Сермана</a:t>
            </a:r>
            <a:r>
              <a:rPr lang="ru-RU" dirty="0"/>
              <a:t>]. – Ленинград : Наука, Ленингр. </a:t>
            </a:r>
            <a:r>
              <a:rPr lang="ru-RU" dirty="0" err="1"/>
              <a:t>отд-ние</a:t>
            </a:r>
            <a:r>
              <a:rPr lang="ru-RU" dirty="0"/>
              <a:t>, 1975. – 280 с.</a:t>
            </a:r>
          </a:p>
        </p:txBody>
      </p:sp>
      <p:pic>
        <p:nvPicPr>
          <p:cNvPr id="5123" name="Picture 3" descr="IMG_77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49" t="6616" r="4532" b="5859"/>
          <a:stretch>
            <a:fillRect/>
          </a:stretch>
        </p:blipFill>
        <p:spPr bwMode="auto">
          <a:xfrm>
            <a:off x="1259632" y="2417257"/>
            <a:ext cx="2122934" cy="313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7283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492896"/>
            <a:ext cx="3880520" cy="3048001"/>
          </a:xfrm>
        </p:spPr>
        <p:txBody>
          <a:bodyPr/>
          <a:lstStyle/>
          <a:p>
            <a:r>
              <a:rPr lang="ru-RU" dirty="0"/>
              <a:t>Иванов В. М. Ларец мудреца : повесть о И. А. Крылове / В. М. Иванов. – Ленинград : </a:t>
            </a:r>
            <a:r>
              <a:rPr lang="ru-RU" dirty="0" err="1"/>
              <a:t>Лениздат</a:t>
            </a:r>
            <a:r>
              <a:rPr lang="ru-RU" dirty="0"/>
              <a:t>, 1973. – 216 с. : ил.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504" y="2420888"/>
            <a:ext cx="2066515" cy="317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3669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438400"/>
            <a:ext cx="4064496" cy="3048001"/>
          </a:xfrm>
        </p:spPr>
        <p:txBody>
          <a:bodyPr/>
          <a:lstStyle/>
          <a:p>
            <a:r>
              <a:rPr lang="ru-RU" dirty="0" err="1"/>
              <a:t>Кимягарова</a:t>
            </a:r>
            <a:r>
              <a:rPr lang="ru-RU" dirty="0"/>
              <a:t> Р. С. Словарь языка басен Крылова : [более 6000 </a:t>
            </a:r>
            <a:r>
              <a:rPr lang="ru-RU" dirty="0" err="1"/>
              <a:t>словар</a:t>
            </a:r>
            <a:r>
              <a:rPr lang="ru-RU" dirty="0"/>
              <a:t>. ст.] / Р. С. </a:t>
            </a:r>
            <a:r>
              <a:rPr lang="ru-RU" dirty="0" err="1"/>
              <a:t>Кимягарова</a:t>
            </a:r>
            <a:r>
              <a:rPr lang="ru-RU" dirty="0"/>
              <a:t> ; [рис. О. А. Кипренского]. Избранные басни / И. А. Крылов. – Москва : ОНИКС [и др.], 2006. – 926, [1] с. : </a:t>
            </a:r>
            <a:r>
              <a:rPr lang="ru-RU" dirty="0" err="1"/>
              <a:t>портр</a:t>
            </a:r>
            <a:r>
              <a:rPr lang="ru-RU" dirty="0"/>
              <a:t>. – (Читаем классику со словарем).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62" y="2420888"/>
            <a:ext cx="21431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261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2438400"/>
            <a:ext cx="3992488" cy="3048001"/>
          </a:xfrm>
        </p:spPr>
        <p:txBody>
          <a:bodyPr/>
          <a:lstStyle/>
          <a:p>
            <a:r>
              <a:rPr lang="ru-RU" dirty="0"/>
              <a:t>Коровин В. И. Басни Ивана Крылова : в помощь преподавателям, старшеклассникам и абитуриентам / В. И. Коровин. – 2-е изд. – Москва : Изд-во </a:t>
            </a:r>
            <a:r>
              <a:rPr lang="ru-RU" dirty="0" err="1"/>
              <a:t>Моск</a:t>
            </a:r>
            <a:r>
              <a:rPr lang="ru-RU" dirty="0"/>
              <a:t>. ун-та, 1999. – 93,[1] c. – (Перечитывая классику).</a:t>
            </a:r>
          </a:p>
        </p:txBody>
      </p:sp>
      <p:pic>
        <p:nvPicPr>
          <p:cNvPr id="9218" name="Picture 2" descr="223998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697" y="2420888"/>
            <a:ext cx="2210052" cy="320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3949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2438400"/>
            <a:ext cx="3776464" cy="3048001"/>
          </a:xfrm>
        </p:spPr>
        <p:txBody>
          <a:bodyPr/>
          <a:lstStyle/>
          <a:p>
            <a:r>
              <a:rPr lang="ru-RU" dirty="0"/>
              <a:t>Коровин В. И. Поэт и мудрец : книга об Иване Крылове / В. И. Коровин. </a:t>
            </a:r>
            <a:r>
              <a:rPr lang="ru-RU" dirty="0" smtClean="0"/>
              <a:t>– Москва </a:t>
            </a:r>
            <a:r>
              <a:rPr lang="ru-RU" dirty="0"/>
              <a:t>: ТЕРРА, 1996. – 471 с.</a:t>
            </a:r>
          </a:p>
        </p:txBody>
      </p:sp>
      <p:pic>
        <p:nvPicPr>
          <p:cNvPr id="1026" name="Picture 2" descr="Картинки по запросу Коровин В. И. Поэт и мудрец : книга об Иване Крылове / В. И. Коровин. –Москва : ТЕРРА, 199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88"/>
          <a:stretch/>
        </p:blipFill>
        <p:spPr bwMode="auto">
          <a:xfrm>
            <a:off x="1259632" y="2461160"/>
            <a:ext cx="2250006" cy="312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1988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2438400"/>
            <a:ext cx="3776464" cy="3048001"/>
          </a:xfrm>
        </p:spPr>
        <p:txBody>
          <a:bodyPr/>
          <a:lstStyle/>
          <a:p>
            <a:r>
              <a:rPr lang="ru-RU" dirty="0"/>
              <a:t>И. А. Крылов : </a:t>
            </a:r>
            <a:r>
              <a:rPr lang="ru-RU" dirty="0" smtClean="0"/>
              <a:t>исследования </a:t>
            </a:r>
            <a:r>
              <a:rPr lang="ru-RU" dirty="0"/>
              <a:t>и материалы. – Москва : ГИХЛ, 1947. – 295 с.</a:t>
            </a:r>
          </a:p>
        </p:txBody>
      </p:sp>
      <p:pic>
        <p:nvPicPr>
          <p:cNvPr id="8194" name="Picture 2" descr="IMG_77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1" t="5089" r="6451" b="6641"/>
          <a:stretch>
            <a:fillRect/>
          </a:stretch>
        </p:blipFill>
        <p:spPr bwMode="auto">
          <a:xfrm>
            <a:off x="1137976" y="2420888"/>
            <a:ext cx="1993863" cy="304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04223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2438400"/>
            <a:ext cx="4464496" cy="3048001"/>
          </a:xfrm>
        </p:spPr>
        <p:txBody>
          <a:bodyPr/>
          <a:lstStyle/>
          <a:p>
            <a:r>
              <a:rPr lang="ru-RU" dirty="0"/>
              <a:t>И. А. Крылов в воспоминаниях современников /[ вступ. ст., с. 5-36, сост., </a:t>
            </a:r>
            <a:r>
              <a:rPr lang="ru-RU" dirty="0" err="1"/>
              <a:t>подгот</a:t>
            </a:r>
            <a:r>
              <a:rPr lang="ru-RU" dirty="0"/>
              <a:t>. текста и </a:t>
            </a:r>
            <a:r>
              <a:rPr lang="ru-RU" dirty="0" err="1"/>
              <a:t>коммент</a:t>
            </a:r>
            <a:r>
              <a:rPr lang="ru-RU" dirty="0"/>
              <a:t>. А. М. </a:t>
            </a:r>
            <a:r>
              <a:rPr lang="ru-RU" dirty="0" err="1"/>
              <a:t>Гордина</a:t>
            </a:r>
            <a:r>
              <a:rPr lang="ru-RU" dirty="0"/>
              <a:t>, М. А. </a:t>
            </a:r>
            <a:r>
              <a:rPr lang="ru-RU" dirty="0" err="1"/>
              <a:t>Гордина</a:t>
            </a:r>
            <a:r>
              <a:rPr lang="ru-RU" dirty="0"/>
              <a:t>] ; ред. В. Э. </a:t>
            </a:r>
            <a:r>
              <a:rPr lang="ru-RU" dirty="0" err="1"/>
              <a:t>Вацуро</a:t>
            </a:r>
            <a:r>
              <a:rPr lang="ru-RU" dirty="0"/>
              <a:t>. – Москва : </a:t>
            </a:r>
            <a:r>
              <a:rPr lang="ru-RU" dirty="0" err="1"/>
              <a:t>Худож</a:t>
            </a:r>
            <a:r>
              <a:rPr lang="ru-RU" dirty="0"/>
              <a:t>. лит., 1982. – 503 с., 9 л. ил. – (Серия литературных мемуаров).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90873"/>
            <a:ext cx="2016224" cy="319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0939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2438400"/>
            <a:ext cx="4104456" cy="3048001"/>
          </a:xfrm>
        </p:spPr>
        <p:txBody>
          <a:bodyPr/>
          <a:lstStyle/>
          <a:p>
            <a:r>
              <a:rPr lang="ru-RU" dirty="0"/>
              <a:t>И. А. Крылов и его произведения в русской народной картинке / науч. описание, </a:t>
            </a:r>
            <a:r>
              <a:rPr lang="ru-RU" dirty="0" err="1"/>
              <a:t>коммент</a:t>
            </a:r>
            <a:r>
              <a:rPr lang="ru-RU" dirty="0"/>
              <a:t>. и вступит. статья С. А. Клепикова ; под общ. ред. В. Бонч-Бруевича. – Москва : Гос. лит. музей, 1950. – 80 с. : ил. </a:t>
            </a:r>
          </a:p>
        </p:txBody>
      </p:sp>
      <p:pic>
        <p:nvPicPr>
          <p:cNvPr id="10242" name="Picture 2" descr="IMG_77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3" t="16528" r="5902" b="7645"/>
          <a:stretch>
            <a:fillRect/>
          </a:stretch>
        </p:blipFill>
        <p:spPr bwMode="auto">
          <a:xfrm>
            <a:off x="899592" y="2276872"/>
            <a:ext cx="2480305" cy="31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4499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438400"/>
            <a:ext cx="4064496" cy="3048001"/>
          </a:xfrm>
        </p:spPr>
        <p:txBody>
          <a:bodyPr>
            <a:normAutofit/>
          </a:bodyPr>
          <a:lstStyle/>
          <a:p>
            <a:r>
              <a:rPr lang="ru-RU" dirty="0"/>
              <a:t>И. А. Крылов и православие : сборник статей о творчестве И. А. Крылова / </a:t>
            </a:r>
            <a:r>
              <a:rPr lang="ru-RU" dirty="0" err="1"/>
              <a:t>Междунар</a:t>
            </a:r>
            <a:r>
              <a:rPr lang="ru-RU" dirty="0"/>
              <a:t>. </a:t>
            </a:r>
            <a:r>
              <a:rPr lang="ru-RU" dirty="0" smtClean="0"/>
              <a:t>Фонд единства </a:t>
            </a:r>
            <a:r>
              <a:rPr lang="ru-RU" dirty="0"/>
              <a:t>правосл. народов ; [сост. В. А. Алексеев]. – Москва : К единству!, 2006. – 397, [2] с. – (Русские писатели и православие).</a:t>
            </a:r>
          </a:p>
        </p:txBody>
      </p:sp>
      <p:pic>
        <p:nvPicPr>
          <p:cNvPr id="17410" name="Picture 2" descr="IMG_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3" t="4327" r="7555" b="4338"/>
          <a:stretch>
            <a:fillRect/>
          </a:stretch>
        </p:blipFill>
        <p:spPr bwMode="auto">
          <a:xfrm>
            <a:off x="1070914" y="2420888"/>
            <a:ext cx="1978278" cy="318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4281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438400"/>
            <a:ext cx="4176464" cy="3048001"/>
          </a:xfrm>
        </p:spPr>
        <p:txBody>
          <a:bodyPr/>
          <a:lstStyle/>
          <a:p>
            <a:r>
              <a:rPr lang="ru-RU" dirty="0"/>
              <a:t>Новиков  А. И. И. А. Крылов : пособие при изучении русской литературы / А. И. Новиков. – Стер. изд. – [Санкт-Петербург] : Классики для учащихся, [1913]. – 50 с. </a:t>
            </a:r>
          </a:p>
        </p:txBody>
      </p:sp>
      <p:pic>
        <p:nvPicPr>
          <p:cNvPr id="14338" name="Picture 2" descr="IMG_77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82" t="5940" r="8699" b="7295"/>
          <a:stretch>
            <a:fillRect/>
          </a:stretch>
        </p:blipFill>
        <p:spPr bwMode="auto">
          <a:xfrm>
            <a:off x="1115616" y="2348880"/>
            <a:ext cx="210142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605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У Ивана Крылова не было возможности получать хорошее образование. </a:t>
            </a:r>
            <a:r>
              <a:rPr lang="ru-RU" sz="2000" dirty="0" smtClean="0"/>
              <a:t>Отец </a:t>
            </a:r>
            <a:r>
              <a:rPr lang="ru-RU" sz="2000" dirty="0"/>
              <a:t>научил его </a:t>
            </a:r>
            <a:r>
              <a:rPr lang="ru-RU" sz="2000" dirty="0" smtClean="0"/>
              <a:t>читать и </a:t>
            </a:r>
            <a:r>
              <a:rPr lang="ru-RU" sz="2000" dirty="0"/>
              <a:t>оставил в наследство сыну </a:t>
            </a:r>
            <a:r>
              <a:rPr lang="ru-RU" sz="2000" dirty="0" smtClean="0"/>
              <a:t>книги. Все свое </a:t>
            </a:r>
            <a:r>
              <a:rPr lang="ru-RU" sz="2000" dirty="0"/>
              <a:t>образование Крылов получил в основном только за </a:t>
            </a:r>
            <a:r>
              <a:rPr lang="ru-RU" sz="2000" dirty="0" smtClean="0"/>
              <a:t>счет </a:t>
            </a:r>
            <a:r>
              <a:rPr lang="ru-RU" sz="2000" dirty="0"/>
              <a:t>того, что очень много читал. 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910691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438400"/>
            <a:ext cx="4064496" cy="3048001"/>
          </a:xfrm>
        </p:spPr>
        <p:txBody>
          <a:bodyPr/>
          <a:lstStyle/>
          <a:p>
            <a:r>
              <a:rPr lang="ru-RU" dirty="0"/>
              <a:t>Покровский В. И. Иван Андреевич Крылов : его жизнь и сочинения : сборник историко-литературных статей / В. И. Покровский. – Москва : Тип. Г. </a:t>
            </a:r>
            <a:r>
              <a:rPr lang="ru-RU" dirty="0" err="1"/>
              <a:t>Лисснера</a:t>
            </a:r>
            <a:r>
              <a:rPr lang="ru-RU" dirty="0"/>
              <a:t> и А. </a:t>
            </a:r>
            <a:r>
              <a:rPr lang="ru-RU" dirty="0" err="1"/>
              <a:t>Гешеля</a:t>
            </a:r>
            <a:r>
              <a:rPr lang="ru-RU" dirty="0"/>
              <a:t>, 1904. – 92 с.</a:t>
            </a:r>
          </a:p>
          <a:p>
            <a:endParaRPr lang="ru-RU" dirty="0"/>
          </a:p>
        </p:txBody>
      </p:sp>
      <p:pic>
        <p:nvPicPr>
          <p:cNvPr id="12290" name="Picture 2" descr="IMG_77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18" t="7108" r="10670" b="7603"/>
          <a:stretch>
            <a:fillRect/>
          </a:stretch>
        </p:blipFill>
        <p:spPr bwMode="auto">
          <a:xfrm>
            <a:off x="1159074" y="2276872"/>
            <a:ext cx="2005749" cy="329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0813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2438400"/>
            <a:ext cx="4208512" cy="3048001"/>
          </a:xfrm>
        </p:spPr>
        <p:txBody>
          <a:bodyPr>
            <a:normAutofit/>
          </a:bodyPr>
          <a:lstStyle/>
          <a:p>
            <a:r>
              <a:rPr lang="ru-RU" dirty="0"/>
              <a:t>Покровский В. И. Иван Андреевич Крылов : его жизнь и сочинения : сборник историко-литературных статей / В. И. Покровский. – 2-е изд., доп. – Москва : Склад в книжном магазине В. Спиридонова и А. Михайлова, 1908. – 156 с.</a:t>
            </a:r>
          </a:p>
          <a:p>
            <a:endParaRPr lang="ru-RU" dirty="0"/>
          </a:p>
        </p:txBody>
      </p:sp>
      <p:pic>
        <p:nvPicPr>
          <p:cNvPr id="13314" name="Picture 2" descr="IMG_77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69" t="8104" r="10846" b="5209"/>
          <a:stretch>
            <a:fillRect/>
          </a:stretch>
        </p:blipFill>
        <p:spPr bwMode="auto">
          <a:xfrm>
            <a:off x="1115616" y="2441338"/>
            <a:ext cx="1880822" cy="314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8854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2438400"/>
            <a:ext cx="4536504" cy="3048001"/>
          </a:xfrm>
        </p:spPr>
        <p:txBody>
          <a:bodyPr>
            <a:noAutofit/>
          </a:bodyPr>
          <a:lstStyle/>
          <a:p>
            <a:r>
              <a:rPr lang="ru-RU" dirty="0" err="1"/>
              <a:t>Прилуко</a:t>
            </a:r>
            <a:r>
              <a:rPr lang="ru-RU" dirty="0"/>
              <a:t>-Прилуцкий Н. Г. И. А. Крылов : </a:t>
            </a:r>
            <a:r>
              <a:rPr lang="ru-RU" dirty="0" smtClean="0"/>
              <a:t>жизнь </a:t>
            </a:r>
            <a:r>
              <a:rPr lang="ru-RU" dirty="0"/>
              <a:t>и творчество / Н. Г. </a:t>
            </a:r>
            <a:r>
              <a:rPr lang="ru-RU" dirty="0" err="1"/>
              <a:t>Прилуко</a:t>
            </a:r>
            <a:r>
              <a:rPr lang="ru-RU" dirty="0"/>
              <a:t>-Прилуцкий. – Санкт-Петербург ; Варшава : Книгоиздательское т-во «</a:t>
            </a:r>
            <a:r>
              <a:rPr lang="ru-RU" dirty="0" err="1"/>
              <a:t>Оросъ</a:t>
            </a:r>
            <a:r>
              <a:rPr lang="ru-RU" dirty="0"/>
              <a:t>», </a:t>
            </a:r>
            <a:r>
              <a:rPr lang="ru-RU" dirty="0" smtClean="0"/>
              <a:t>б. г. – </a:t>
            </a:r>
            <a:r>
              <a:rPr lang="ru-RU" dirty="0"/>
              <a:t>143 с. – (Корифеи русского слова : </a:t>
            </a:r>
            <a:r>
              <a:rPr lang="ru-RU" dirty="0" smtClean="0"/>
              <a:t>сб</a:t>
            </a:r>
            <a:r>
              <a:rPr lang="ru-RU" dirty="0"/>
              <a:t>. </a:t>
            </a:r>
            <a:r>
              <a:rPr lang="ru-RU" dirty="0" err="1"/>
              <a:t>критич</a:t>
            </a:r>
            <a:r>
              <a:rPr lang="ru-RU" dirty="0"/>
              <a:t>. и </a:t>
            </a:r>
            <a:r>
              <a:rPr lang="ru-RU" dirty="0" err="1"/>
              <a:t>биогр</a:t>
            </a:r>
            <a:r>
              <a:rPr lang="ru-RU" dirty="0"/>
              <a:t>. ст. для сред. </a:t>
            </a:r>
            <a:r>
              <a:rPr lang="ru-RU" dirty="0" err="1"/>
              <a:t>шк</a:t>
            </a:r>
            <a:r>
              <a:rPr lang="ru-RU" dirty="0"/>
              <a:t>. и </a:t>
            </a:r>
            <a:r>
              <a:rPr lang="ru-RU" dirty="0" smtClean="0"/>
              <a:t>самообразования ; </a:t>
            </a:r>
            <a:r>
              <a:rPr lang="ru-RU" dirty="0"/>
              <a:t>в</a:t>
            </a:r>
            <a:r>
              <a:rPr lang="ru-RU" dirty="0" smtClean="0"/>
              <a:t>ып.9</a:t>
            </a:r>
            <a:r>
              <a:rPr lang="ru-RU" dirty="0"/>
              <a:t>). </a:t>
            </a:r>
          </a:p>
        </p:txBody>
      </p:sp>
      <p:pic>
        <p:nvPicPr>
          <p:cNvPr id="11266" name="Picture 2" descr="IMG_777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34" t="10289" r="5783" b="8200"/>
          <a:stretch/>
        </p:blipFill>
        <p:spPr bwMode="auto">
          <a:xfrm>
            <a:off x="1028700" y="2420888"/>
            <a:ext cx="2187754" cy="3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2567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2438400"/>
            <a:ext cx="3992488" cy="3048001"/>
          </a:xfrm>
        </p:spPr>
        <p:txBody>
          <a:bodyPr/>
          <a:lstStyle/>
          <a:p>
            <a:r>
              <a:rPr lang="ru-RU" dirty="0"/>
              <a:t>Сергеев И. В. Крылов / И. В. Сергеев. – Москва : Детская литература, 1966. – 318 с. : ил.</a:t>
            </a:r>
          </a:p>
        </p:txBody>
      </p:sp>
      <p:pic>
        <p:nvPicPr>
          <p:cNvPr id="19458" name="Picture 2" descr="IMG_77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38" t="4181" r="7330" b="4530"/>
          <a:stretch>
            <a:fillRect/>
          </a:stretch>
        </p:blipFill>
        <p:spPr bwMode="auto">
          <a:xfrm>
            <a:off x="1115616" y="2304273"/>
            <a:ext cx="2043768" cy="330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1483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2492896"/>
            <a:ext cx="3992488" cy="3048001"/>
          </a:xfrm>
        </p:spPr>
        <p:txBody>
          <a:bodyPr/>
          <a:lstStyle/>
          <a:p>
            <a:r>
              <a:rPr lang="ru-RU" dirty="0"/>
              <a:t>Сергеев И. И. А. Крылов / И. В. Сергеев. – Москва : Молодая гвардия, 1945. – 224 с.</a:t>
            </a:r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926" y="2348880"/>
            <a:ext cx="2160240" cy="317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1277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2438400"/>
            <a:ext cx="4136504" cy="3048001"/>
          </a:xfrm>
        </p:spPr>
        <p:txBody>
          <a:bodyPr/>
          <a:lstStyle/>
          <a:p>
            <a:r>
              <a:rPr lang="ru-RU" dirty="0"/>
              <a:t>Степанов Н. Л. Басни Крылова / Н. Л. Степанов. – Москва : Художественная литература, 1969. – 112 с.</a:t>
            </a:r>
          </a:p>
        </p:txBody>
      </p:sp>
      <p:pic>
        <p:nvPicPr>
          <p:cNvPr id="2050" name="Picture 2" descr="15288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7" t="1535" r="4666" b="2046"/>
          <a:stretch>
            <a:fillRect/>
          </a:stretch>
        </p:blipFill>
        <p:spPr bwMode="auto">
          <a:xfrm>
            <a:off x="1115616" y="2492896"/>
            <a:ext cx="1999878" cy="271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05065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2438400"/>
            <a:ext cx="4136504" cy="3048001"/>
          </a:xfrm>
        </p:spPr>
        <p:txBody>
          <a:bodyPr/>
          <a:lstStyle/>
          <a:p>
            <a:r>
              <a:rPr lang="ru-RU" dirty="0"/>
              <a:t>Степанов Н. Л. И. А. </a:t>
            </a:r>
            <a:r>
              <a:rPr lang="ru-RU" dirty="0" smtClean="0"/>
              <a:t>Крылов. : жизнь </a:t>
            </a:r>
            <a:r>
              <a:rPr lang="ru-RU" dirty="0"/>
              <a:t>и творчество / Н. Л. Степанов. – Москва : ГИХЛ, 1949. – 373 с.</a:t>
            </a:r>
          </a:p>
        </p:txBody>
      </p:sp>
      <p:pic>
        <p:nvPicPr>
          <p:cNvPr id="3074" name="Рисунок 1" descr="http://publ.lib.ru/ARCHIVES/S/STEPANOV_Nikolay_Leonidovich/.Online/Iakr49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9" t="1601" b="2400"/>
          <a:stretch>
            <a:fillRect/>
          </a:stretch>
        </p:blipFill>
        <p:spPr bwMode="auto">
          <a:xfrm>
            <a:off x="998094" y="2564904"/>
            <a:ext cx="2061738" cy="301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73281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2438400"/>
            <a:ext cx="4136504" cy="3048001"/>
          </a:xfrm>
        </p:spPr>
        <p:txBody>
          <a:bodyPr/>
          <a:lstStyle/>
          <a:p>
            <a:r>
              <a:rPr lang="ru-RU" dirty="0"/>
              <a:t>Степанов Н. Л. И. А. Крылов : жизнь и творчество / Н. Л. Степанов. – Москва : </a:t>
            </a:r>
            <a:r>
              <a:rPr lang="ru-RU" dirty="0" err="1"/>
              <a:t>Гослитиздат</a:t>
            </a:r>
            <a:r>
              <a:rPr lang="ru-RU" dirty="0"/>
              <a:t>, 1958. – 468 с., :  </a:t>
            </a:r>
            <a:r>
              <a:rPr lang="ru-RU" dirty="0" smtClean="0"/>
              <a:t>1 </a:t>
            </a:r>
            <a:r>
              <a:rPr lang="ru-RU" dirty="0"/>
              <a:t>л. </a:t>
            </a:r>
            <a:r>
              <a:rPr lang="ru-RU" dirty="0" smtClean="0"/>
              <a:t>портр.</a:t>
            </a:r>
            <a:endParaRPr lang="ru-RU" dirty="0"/>
          </a:p>
        </p:txBody>
      </p:sp>
      <p:pic>
        <p:nvPicPr>
          <p:cNvPr id="2050" name="Picture 2" descr="IMG_77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84" t="5194" r="8171" b="5974"/>
          <a:stretch>
            <a:fillRect/>
          </a:stretch>
        </p:blipFill>
        <p:spPr bwMode="auto">
          <a:xfrm>
            <a:off x="985837" y="2348880"/>
            <a:ext cx="19716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89243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438400"/>
            <a:ext cx="4064496" cy="3048001"/>
          </a:xfrm>
        </p:spPr>
        <p:txBody>
          <a:bodyPr/>
          <a:lstStyle/>
          <a:p>
            <a:r>
              <a:rPr lang="ru-RU" dirty="0"/>
              <a:t>Степанов Н. Л. И. А. Крылов : стенограмма лекции / Н. Л. Степанов. – Москва : Правда, 1949. – 30 с.</a:t>
            </a:r>
          </a:p>
        </p:txBody>
      </p:sp>
      <p:pic>
        <p:nvPicPr>
          <p:cNvPr id="20483" name="Picture 3" descr="IMG_77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49" t="5803" r="9302" b="6383"/>
          <a:stretch>
            <a:fillRect/>
          </a:stretch>
        </p:blipFill>
        <p:spPr bwMode="auto">
          <a:xfrm>
            <a:off x="1115616" y="2276872"/>
            <a:ext cx="20383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5176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438400"/>
            <a:ext cx="4064496" cy="3048001"/>
          </a:xfrm>
        </p:spPr>
        <p:txBody>
          <a:bodyPr/>
          <a:lstStyle/>
          <a:p>
            <a:r>
              <a:rPr lang="ru-RU" dirty="0"/>
              <a:t>Степанов Н. Л. Крылов / Н. Л. Степанов. – Изд. 2-е</a:t>
            </a:r>
            <a:r>
              <a:rPr lang="ru-RU" dirty="0" smtClean="0"/>
              <a:t>., </a:t>
            </a:r>
            <a:r>
              <a:rPr lang="ru-RU" dirty="0" err="1" smtClean="0"/>
              <a:t>испр</a:t>
            </a:r>
            <a:r>
              <a:rPr lang="ru-RU" dirty="0"/>
              <a:t>. и доп. – Москва : Молодая гвардия, 1969. – 271 с. : ил.</a:t>
            </a:r>
          </a:p>
        </p:txBody>
      </p:sp>
      <p:pic>
        <p:nvPicPr>
          <p:cNvPr id="18434" name="Picture 2" descr="IMG_77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84" t="6561" r="6909" b="5170"/>
          <a:stretch>
            <a:fillRect/>
          </a:stretch>
        </p:blipFill>
        <p:spPr bwMode="auto">
          <a:xfrm>
            <a:off x="1064482" y="2420888"/>
            <a:ext cx="1995350" cy="312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9063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Когда мальчику исполнилось четырнадцать лет, семья переехала в Петербург. </a:t>
            </a:r>
            <a:r>
              <a:rPr lang="ru-RU" sz="2000" dirty="0" smtClean="0"/>
              <a:t>И. А</a:t>
            </a:r>
            <a:r>
              <a:rPr lang="ru-RU" sz="2000" dirty="0"/>
              <a:t>. Крылов устраивается на работу в канцелярию </a:t>
            </a:r>
            <a:r>
              <a:rPr lang="ru-RU" sz="2000" dirty="0" smtClean="0"/>
              <a:t>Казенной палаты, но служебные </a:t>
            </a:r>
            <a:r>
              <a:rPr lang="ru-RU" sz="2000" dirty="0"/>
              <a:t>дела </a:t>
            </a:r>
            <a:r>
              <a:rPr lang="ru-RU" sz="2000" dirty="0" smtClean="0"/>
              <a:t>его не интересуют. </a:t>
            </a:r>
            <a:r>
              <a:rPr lang="ru-RU" sz="2000" dirty="0"/>
              <a:t>Большую часть времени он проводит в занятиях литературой и </a:t>
            </a:r>
            <a:r>
              <a:rPr lang="ru-RU" sz="2000" dirty="0" smtClean="0"/>
              <a:t>посещении театров.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5219356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2438400"/>
            <a:ext cx="4280520" cy="3048001"/>
          </a:xfrm>
        </p:spPr>
        <p:txBody>
          <a:bodyPr/>
          <a:lstStyle/>
          <a:p>
            <a:r>
              <a:rPr lang="ru-RU" dirty="0"/>
              <a:t>Степанов Н. Л. Мастерство Крылова-баснописца / Н. Л. Степанов. – Москва : Советский писатель, 1956. – 290 с.</a:t>
            </a:r>
          </a:p>
        </p:txBody>
      </p:sp>
      <p:pic>
        <p:nvPicPr>
          <p:cNvPr id="9218" name="Picture 2" descr="IMG_77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16" t="4770" r="11813" b="3860"/>
          <a:stretch>
            <a:fillRect/>
          </a:stretch>
        </p:blipFill>
        <p:spPr bwMode="auto">
          <a:xfrm>
            <a:off x="1259633" y="2564905"/>
            <a:ext cx="1872208" cy="284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67448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2438400"/>
            <a:ext cx="4280520" cy="3048001"/>
          </a:xfrm>
        </p:spPr>
        <p:txBody>
          <a:bodyPr/>
          <a:lstStyle/>
          <a:p>
            <a:r>
              <a:rPr lang="ru-RU" dirty="0"/>
              <a:t>Ямпольский И. М. Крылов и </a:t>
            </a:r>
            <a:r>
              <a:rPr lang="ru-RU" dirty="0" smtClean="0"/>
              <a:t>музыка, </a:t>
            </a:r>
            <a:r>
              <a:rPr lang="ru-RU" dirty="0"/>
              <a:t>1769-1969 / И. М. Ямпольский. – Москва : Музыка, 1970. – 70 с. : ил.</a:t>
            </a:r>
          </a:p>
        </p:txBody>
      </p:sp>
      <p:pic>
        <p:nvPicPr>
          <p:cNvPr id="3074" name="Picture 2" descr="IMG_77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6" t="5016" r="1367" b="760"/>
          <a:stretch>
            <a:fillRect/>
          </a:stretch>
        </p:blipFill>
        <p:spPr bwMode="auto">
          <a:xfrm>
            <a:off x="1035795" y="2492896"/>
            <a:ext cx="174142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15545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презентации представлены книги из фонда РОУНБ им. Горького (г. Рязань)</a:t>
            </a:r>
          </a:p>
          <a:p>
            <a:pPr indent="0">
              <a:buNone/>
            </a:pPr>
            <a:endParaRPr lang="ru-RU" dirty="0" smtClean="0"/>
          </a:p>
          <a:p>
            <a:r>
              <a:rPr lang="ru-RU" dirty="0" smtClean="0"/>
              <a:t>Составитель : И. С. </a:t>
            </a:r>
            <a:r>
              <a:rPr lang="ru-RU" dirty="0" err="1" smtClean="0"/>
              <a:t>Самощенко</a:t>
            </a:r>
            <a:r>
              <a:rPr lang="ru-RU" dirty="0" smtClean="0"/>
              <a:t>, </a:t>
            </a:r>
            <a:r>
              <a:rPr lang="ru-RU" smtClean="0"/>
              <a:t>главный библиограф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552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2348880"/>
            <a:ext cx="4104456" cy="3137521"/>
          </a:xfrm>
        </p:spPr>
        <p:txBody>
          <a:bodyPr>
            <a:noAutofit/>
          </a:bodyPr>
          <a:lstStyle/>
          <a:p>
            <a:r>
              <a:rPr lang="ru-RU" sz="2000" dirty="0" smtClean="0"/>
              <a:t>К </a:t>
            </a:r>
            <a:r>
              <a:rPr lang="ru-RU" sz="2000" dirty="0"/>
              <a:t>концу 1780-х </a:t>
            </a:r>
            <a:r>
              <a:rPr lang="ru-RU" sz="2000" dirty="0" smtClean="0"/>
              <a:t>годов И. А</a:t>
            </a:r>
            <a:r>
              <a:rPr lang="ru-RU" sz="2000" dirty="0"/>
              <a:t>. Крылов написал около десяти пьес (трагедий, комедий, комических опер) попробовал себя в журналистике, издавал журналы («Почта духов», «Зритель»).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275239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957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 1794 по 1801 год Крылов не занимается литературной деятельностью. </a:t>
            </a:r>
          </a:p>
          <a:p>
            <a:r>
              <a:rPr lang="ru-RU" sz="2000" dirty="0"/>
              <a:t>В 1807 году </a:t>
            </a:r>
            <a:r>
              <a:rPr lang="ru-RU" sz="2000" dirty="0" smtClean="0"/>
              <a:t>пьесы </a:t>
            </a:r>
            <a:r>
              <a:rPr lang="ru-RU" sz="2000" dirty="0"/>
              <a:t>И</a:t>
            </a:r>
            <a:r>
              <a:rPr lang="ru-RU" sz="2000" dirty="0" smtClean="0"/>
              <a:t>. А</a:t>
            </a:r>
            <a:r>
              <a:rPr lang="ru-RU" sz="2000" dirty="0"/>
              <a:t>. Крылова с успехом идут на </a:t>
            </a:r>
            <a:r>
              <a:rPr lang="ru-RU" sz="2000" dirty="0" smtClean="0"/>
              <a:t>сцене. Несмотря </a:t>
            </a:r>
            <a:r>
              <a:rPr lang="ru-RU" sz="2000" dirty="0"/>
              <a:t>на столь долгожданный успех, Крылов </a:t>
            </a:r>
            <a:r>
              <a:rPr lang="ru-RU" sz="2000" dirty="0" smtClean="0"/>
              <a:t>все </a:t>
            </a:r>
            <a:r>
              <a:rPr lang="ru-RU" sz="2000" dirty="0"/>
              <a:t>больше «уходит» от театра и увлекается сочинением и переводом басен.</a:t>
            </a:r>
          </a:p>
        </p:txBody>
      </p:sp>
    </p:spTree>
    <p:extLst>
      <p:ext uri="{BB962C8B-B14F-4D97-AF65-F5344CB8AC3E}">
        <p14:creationId xmlns:p14="http://schemas.microsoft.com/office/powerpoint/2010/main" xmlns="" val="638725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 1809 году </a:t>
            </a:r>
            <a:r>
              <a:rPr lang="ru-RU" sz="2000" dirty="0" smtClean="0"/>
              <a:t>выходит книжка </a:t>
            </a:r>
            <a:r>
              <a:rPr lang="ru-RU" sz="2000" dirty="0"/>
              <a:t>«Басни Ивана Крылова</a:t>
            </a:r>
            <a:r>
              <a:rPr lang="ru-RU" sz="2000" dirty="0" smtClean="0"/>
              <a:t>». Через </a:t>
            </a:r>
            <a:r>
              <a:rPr lang="ru-RU" sz="2000" dirty="0"/>
              <a:t>два года появляются «Новые басни Ивана Крылова». В 1815 году выходит </a:t>
            </a:r>
            <a:r>
              <a:rPr lang="ru-RU" sz="2000" dirty="0" smtClean="0"/>
              <a:t>трехтомник</a:t>
            </a:r>
            <a:r>
              <a:rPr lang="ru-RU" sz="2000" dirty="0"/>
              <a:t>, на следующий год – продолжение в 2-х книгах, в 1819 – шестая часть, а к 1830 году «собирается» </a:t>
            </a:r>
            <a:r>
              <a:rPr lang="ru-RU" sz="2000" dirty="0" err="1"/>
              <a:t>восьмитомное</a:t>
            </a:r>
            <a:r>
              <a:rPr lang="ru-RU" sz="2000" dirty="0"/>
              <a:t> собрание басен Крылова. </a:t>
            </a:r>
          </a:p>
        </p:txBody>
      </p:sp>
    </p:spTree>
    <p:extLst>
      <p:ext uri="{BB962C8B-B14F-4D97-AF65-F5344CB8AC3E}">
        <p14:creationId xmlns:p14="http://schemas.microsoft.com/office/powerpoint/2010/main" xmlns="" val="1727383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420888"/>
            <a:ext cx="4464496" cy="3168352"/>
          </a:xfrm>
        </p:spPr>
        <p:txBody>
          <a:bodyPr>
            <a:noAutofit/>
          </a:bodyPr>
          <a:lstStyle/>
          <a:p>
            <a:r>
              <a:rPr lang="ru-RU" sz="2000" dirty="0"/>
              <a:t>Н. В. Гоголь называл его басни : «Книгой мудрости самого народа</a:t>
            </a:r>
            <a:r>
              <a:rPr lang="ru-RU" sz="2000" dirty="0" smtClean="0"/>
              <a:t>».</a:t>
            </a:r>
          </a:p>
          <a:p>
            <a:r>
              <a:rPr lang="ru-RU" sz="2000" dirty="0" smtClean="0"/>
              <a:t>Басни </a:t>
            </a:r>
            <a:r>
              <a:rPr lang="ru-RU" sz="2000" dirty="0"/>
              <a:t>Крылова, по словам  </a:t>
            </a:r>
            <a:r>
              <a:rPr lang="ru-RU" sz="2000" dirty="0" smtClean="0"/>
              <a:t>В. Белинского</a:t>
            </a:r>
            <a:r>
              <a:rPr lang="ru-RU" sz="2000" dirty="0"/>
              <a:t>, «сокровищница русского практического смысла, русского  остроумия и юмора, русского разговорного языка…»</a:t>
            </a:r>
          </a:p>
        </p:txBody>
      </p:sp>
      <p:pic>
        <p:nvPicPr>
          <p:cNvPr id="1026" name="Picture 2" descr="https://pp.userapi.com/c845520/v845520800/911d8/WQTVwC50YV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2" r="11030"/>
          <a:stretch/>
        </p:blipFill>
        <p:spPr bwMode="auto">
          <a:xfrm>
            <a:off x="855068" y="2575188"/>
            <a:ext cx="26049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6304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705</TotalTime>
  <Words>2140</Words>
  <Application>Microsoft Office PowerPoint</Application>
  <PresentationFormat>Экран (4:3)</PresentationFormat>
  <Paragraphs>68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Кутюр</vt:lpstr>
      <vt:lpstr>Он баснями себя прославил…</vt:lpstr>
      <vt:lpstr>Слайд 2</vt:lpstr>
      <vt:lpstr>Биография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Книги о И. А. Крылове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 баснями себя прославил…</dc:title>
  <dc:creator>otd-bibl-8</dc:creator>
  <cp:lastModifiedBy>otd-bibl-1</cp:lastModifiedBy>
  <cp:revision>58</cp:revision>
  <dcterms:created xsi:type="dcterms:W3CDTF">2019-01-10T09:27:02Z</dcterms:created>
  <dcterms:modified xsi:type="dcterms:W3CDTF">2019-01-23T10:26:09Z</dcterms:modified>
</cp:coreProperties>
</file>