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85" r:id="rId4"/>
    <p:sldId id="257" r:id="rId5"/>
    <p:sldId id="279" r:id="rId6"/>
    <p:sldId id="283" r:id="rId7"/>
    <p:sldId id="258" r:id="rId8"/>
    <p:sldId id="278" r:id="rId9"/>
    <p:sldId id="259" r:id="rId10"/>
    <p:sldId id="260" r:id="rId11"/>
    <p:sldId id="263" r:id="rId12"/>
    <p:sldId id="261" r:id="rId13"/>
    <p:sldId id="262" r:id="rId14"/>
    <p:sldId id="264" r:id="rId15"/>
    <p:sldId id="265" r:id="rId16"/>
    <p:sldId id="266" r:id="rId17"/>
    <p:sldId id="277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816CC14-2423-4A4A-9617-C7FCDAE49A18}">
          <p14:sldIdLst>
            <p14:sldId id="256"/>
            <p14:sldId id="284"/>
            <p14:sldId id="285"/>
            <p14:sldId id="257"/>
            <p14:sldId id="279"/>
            <p14:sldId id="283"/>
            <p14:sldId id="258"/>
            <p14:sldId id="278"/>
            <p14:sldId id="259"/>
            <p14:sldId id="260"/>
            <p14:sldId id="263"/>
            <p14:sldId id="261"/>
            <p14:sldId id="262"/>
            <p14:sldId id="264"/>
            <p14:sldId id="265"/>
            <p14:sldId id="266"/>
            <p14:sldId id="277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2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8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6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7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0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7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5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8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1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C4BF-CDB8-D44D-977D-723F00AC3BD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27E4-1781-4E4F-9082-00E73F48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629077"/>
            <a:ext cx="7772400" cy="1971373"/>
          </a:xfrm>
        </p:spPr>
        <p:txBody>
          <a:bodyPr>
            <a:noAutofit/>
          </a:bodyPr>
          <a:lstStyle/>
          <a:p>
            <a:pPr indent="450215"/>
            <a:r>
              <a:rPr lang="ru-RU" sz="32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Поддержка детского и семейного чтения за рубежом: </a:t>
            </a:r>
            <a:r>
              <a:rPr lang="ru-RU" sz="3200" dirty="0" smtClean="0">
                <a:effectLst/>
                <a:latin typeface="Cambria"/>
                <a:ea typeface="ＭＳ 明朝"/>
                <a:cs typeface="Times New Roman"/>
              </a:rPr>
              <a:t/>
            </a:r>
            <a:br>
              <a:rPr lang="ru-RU" sz="3200" dirty="0" smtClean="0">
                <a:effectLst/>
                <a:latin typeface="Cambria"/>
                <a:ea typeface="ＭＳ 明朝"/>
                <a:cs typeface="Times New Roman"/>
              </a:rPr>
            </a:br>
            <a:r>
              <a:rPr lang="ru-RU" sz="3200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опыт </a:t>
            </a:r>
            <a:r>
              <a:rPr lang="ru-RU" sz="3200" b="1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разных стран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2184" y="3934635"/>
            <a:ext cx="6400800" cy="150386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i="1" dirty="0">
                <a:solidFill>
                  <a:srgbClr val="000090"/>
                </a:solidFill>
                <a:latin typeface="Cambria"/>
                <a:cs typeface="Cambria"/>
              </a:rPr>
              <a:t>Чудинова Вера </a:t>
            </a:r>
            <a:r>
              <a:rPr lang="ru-RU" b="1" i="1" dirty="0" smtClean="0">
                <a:solidFill>
                  <a:srgbClr val="000090"/>
                </a:solidFill>
                <a:latin typeface="Cambria"/>
                <a:cs typeface="Cambria"/>
              </a:rPr>
              <a:t>Петровна</a:t>
            </a:r>
          </a:p>
          <a:p>
            <a:pPr algn="r"/>
            <a:r>
              <a:rPr lang="ru-RU" b="1" dirty="0" smtClean="0">
                <a:solidFill>
                  <a:srgbClr val="000090"/>
                </a:solidFill>
                <a:latin typeface="Cambria"/>
                <a:cs typeface="Cambria"/>
              </a:rPr>
              <a:t>кандидат </a:t>
            </a:r>
            <a:r>
              <a:rPr lang="ru-RU" b="1" dirty="0">
                <a:solidFill>
                  <a:srgbClr val="000090"/>
                </a:solidFill>
                <a:latin typeface="Cambria"/>
                <a:cs typeface="Cambria"/>
              </a:rPr>
              <a:t>педагогических наук, главный научный  сотрудник </a:t>
            </a:r>
            <a:r>
              <a:rPr lang="ru-RU" b="1" dirty="0" smtClean="0">
                <a:solidFill>
                  <a:srgbClr val="000090"/>
                </a:solidFill>
                <a:latin typeface="Cambria"/>
                <a:cs typeface="Cambria"/>
              </a:rPr>
              <a:t>Российской государственной детской библиотеки</a:t>
            </a:r>
            <a:endParaRPr lang="ru-RU" b="1" dirty="0">
              <a:solidFill>
                <a:srgbClr val="000090"/>
              </a:solidFill>
              <a:latin typeface="Cambria"/>
              <a:cs typeface="Cambria"/>
            </a:endParaRPr>
          </a:p>
          <a:p>
            <a:endParaRPr lang="ru-RU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4391" y="5672819"/>
            <a:ext cx="694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0"/>
                </a:solidFill>
                <a:latin typeface="Cambria"/>
                <a:cs typeface="Cambria"/>
              </a:rPr>
              <a:t>Всероссийская научно-практическая конференция </a:t>
            </a:r>
            <a:endParaRPr lang="en-US" b="1" dirty="0" smtClean="0">
              <a:solidFill>
                <a:srgbClr val="000090"/>
              </a:solidFill>
              <a:latin typeface="Cambria"/>
              <a:cs typeface="Cambria"/>
            </a:endParaRPr>
          </a:p>
          <a:p>
            <a:pPr algn="ctr"/>
            <a:r>
              <a:rPr lang="ru-RU" b="1" dirty="0" smtClean="0">
                <a:solidFill>
                  <a:srgbClr val="000090"/>
                </a:solidFill>
                <a:latin typeface="Cambria"/>
                <a:cs typeface="Cambria"/>
              </a:rPr>
              <a:t>«</a:t>
            </a:r>
            <a:r>
              <a:rPr lang="ru-RU" b="1" dirty="0">
                <a:solidFill>
                  <a:srgbClr val="000090"/>
                </a:solidFill>
                <a:latin typeface="Cambria"/>
                <a:cs typeface="Cambria"/>
              </a:rPr>
              <a:t>Чтение в системе ценностей современного общества</a:t>
            </a:r>
            <a:r>
              <a:rPr lang="ru-RU" b="1" dirty="0" smtClean="0">
                <a:solidFill>
                  <a:srgbClr val="000090"/>
                </a:solidFill>
                <a:latin typeface="Cambria"/>
                <a:cs typeface="Cambria"/>
              </a:rPr>
              <a:t>»</a:t>
            </a:r>
            <a:endParaRPr lang="ru-RU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8930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92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/>
            </a:r>
            <a:b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</a:br>
            <a:r>
              <a:rPr lang="en-US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	</a:t>
            </a:r>
            <a:r>
              <a:rPr lang="ru-RU" sz="32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Примеры</a:t>
            </a:r>
            <a:r>
              <a:rPr lang="ru-RU" sz="3200" dirty="0" smtClean="0">
                <a:effectLst/>
                <a:latin typeface="Cambria"/>
                <a:ea typeface="ＭＳ 明朝"/>
                <a:cs typeface="Cambria"/>
              </a:rPr>
              <a:t/>
            </a:r>
            <a:br>
              <a:rPr lang="ru-RU" sz="3200" dirty="0" smtClean="0">
                <a:effectLst/>
                <a:latin typeface="Cambria"/>
                <a:ea typeface="ＭＳ 明朝"/>
                <a:cs typeface="Cambria"/>
              </a:rPr>
            </a:br>
            <a:endParaRPr lang="ru-RU" sz="3200" dirty="0">
              <a:latin typeface="Cambria"/>
              <a:cs typeface="Cambri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14035"/>
            <a:ext cx="8229600" cy="3889563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latin typeface="Times New Roman"/>
                <a:ea typeface="ＭＳ 明朝"/>
                <a:cs typeface="Times New Roman"/>
              </a:rPr>
              <a:t>США</a:t>
            </a:r>
            <a:endParaRPr lang="ru-RU" sz="2800" b="1" dirty="0" smtClean="0">
              <a:solidFill>
                <a:srgbClr val="000090"/>
              </a:solidFill>
              <a:effectLst/>
              <a:latin typeface="Times New Roman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Международная детская</a:t>
            </a:r>
            <a:r>
              <a:rPr lang="ru-RU" sz="2800" b="0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электронная библиотека - </a:t>
            </a:r>
            <a:r>
              <a:rPr lang="ru-RU" sz="2800" b="0" dirty="0" err="1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International</a:t>
            </a:r>
            <a:r>
              <a:rPr lang="ru-RU" sz="2800" b="0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800" b="0" dirty="0" err="1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Children's</a:t>
            </a:r>
            <a:r>
              <a:rPr lang="ru-RU" sz="2800" b="0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800" b="0" dirty="0" err="1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Digital</a:t>
            </a:r>
            <a:r>
              <a:rPr lang="ru-RU" sz="2800" b="0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800" b="0" dirty="0" err="1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Library</a:t>
            </a:r>
            <a:r>
              <a:rPr lang="ru-RU" sz="2800" b="0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800" b="0" dirty="0" err="1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Foundation</a:t>
            </a:r>
            <a:r>
              <a:rPr lang="ru-RU" sz="2800" b="0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, - ICDL </a:t>
            </a:r>
            <a:r>
              <a:rPr lang="ru-RU" sz="2800" b="0" dirty="0" err="1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Foundation</a:t>
            </a:r>
            <a:r>
              <a:rPr lang="ru-RU" sz="2800" b="0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.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Целью библиотеки является знакомство детей с разными культурами мира. В этой библиотеке можно увидеть и прочитать оцифрованные книги на 59 языках. 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636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latin typeface="Cambria"/>
                <a:cs typeface="Cambria"/>
              </a:rPr>
              <a:t>International</a:t>
            </a:r>
            <a:r>
              <a:rPr lang="ru-RU" sz="2800" b="1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latin typeface="Cambria"/>
                <a:cs typeface="Cambria"/>
              </a:rPr>
              <a:t>Children's</a:t>
            </a:r>
            <a:r>
              <a:rPr lang="ru-RU" sz="2800" b="1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latin typeface="Cambria"/>
                <a:cs typeface="Cambria"/>
              </a:rPr>
              <a:t>Digital</a:t>
            </a:r>
            <a:r>
              <a:rPr lang="ru-RU" sz="2800" b="1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latin typeface="Cambria"/>
                <a:cs typeface="Cambria"/>
              </a:rPr>
              <a:t>Library</a:t>
            </a:r>
            <a:r>
              <a:rPr lang="ru-RU" sz="2800" b="1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latin typeface="Cambria"/>
                <a:cs typeface="Cambria"/>
              </a:rPr>
              <a:t>Foundation</a:t>
            </a:r>
            <a:endParaRPr lang="ru-RU" sz="28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pic>
        <p:nvPicPr>
          <p:cNvPr id="9" name="Изображение 8" descr="Снимок экрана 2017-04-07 в 13.4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70" y="1417638"/>
            <a:ext cx="6005118" cy="53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2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1444" y="90991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90"/>
                </a:solidFill>
                <a:latin typeface="Cambria"/>
                <a:cs typeface="Cambria"/>
              </a:rPr>
              <a:t>Пример: Япония</a:t>
            </a:r>
            <a:endParaRPr lang="en-US" sz="2800" b="1" dirty="0" smtClean="0">
              <a:solidFill>
                <a:srgbClr val="000090"/>
              </a:solidFill>
              <a:latin typeface="Cambria"/>
              <a:cs typeface="Cambria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90"/>
              </a:solidFill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90"/>
                </a:solidFill>
                <a:latin typeface="Cambria"/>
                <a:cs typeface="Cambria"/>
              </a:rPr>
              <a:t>Международная детская библиотека Японии - </a:t>
            </a:r>
            <a:r>
              <a:rPr lang="ru-RU" sz="2800" dirty="0" err="1" smtClean="0">
                <a:solidFill>
                  <a:srgbClr val="000090"/>
                </a:solidFill>
                <a:latin typeface="Cambria"/>
                <a:cs typeface="Cambria"/>
              </a:rPr>
              <a:t>International</a:t>
            </a:r>
            <a:r>
              <a:rPr lang="ru-RU" sz="2800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ru-RU" sz="2800" dirty="0" err="1" smtClean="0">
                <a:solidFill>
                  <a:srgbClr val="000090"/>
                </a:solidFill>
                <a:latin typeface="Cambria"/>
                <a:cs typeface="Cambria"/>
              </a:rPr>
              <a:t>Library</a:t>
            </a:r>
            <a:r>
              <a:rPr lang="ru-RU" sz="2800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ru-RU" sz="2800" dirty="0" err="1" smtClean="0">
                <a:solidFill>
                  <a:srgbClr val="000090"/>
                </a:solidFill>
                <a:latin typeface="Cambria"/>
                <a:cs typeface="Cambria"/>
              </a:rPr>
              <a:t>of</a:t>
            </a:r>
            <a:r>
              <a:rPr lang="ru-RU" sz="2800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ru-RU" sz="2800" dirty="0" err="1" smtClean="0">
                <a:solidFill>
                  <a:srgbClr val="000090"/>
                </a:solidFill>
                <a:latin typeface="Cambria"/>
                <a:cs typeface="Cambria"/>
              </a:rPr>
              <a:t>Children's</a:t>
            </a:r>
            <a:r>
              <a:rPr lang="ru-RU" sz="2800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ru-RU" sz="2800" dirty="0" err="1" smtClean="0">
                <a:solidFill>
                  <a:srgbClr val="000090"/>
                </a:solidFill>
                <a:latin typeface="Cambria"/>
                <a:cs typeface="Cambria"/>
              </a:rPr>
              <a:t>Literature</a:t>
            </a:r>
            <a:r>
              <a:rPr lang="ru-RU" sz="2800" dirty="0" smtClean="0">
                <a:solidFill>
                  <a:srgbClr val="000090"/>
                </a:solidFill>
                <a:latin typeface="Cambria"/>
                <a:cs typeface="Cambria"/>
              </a:rPr>
              <a:t> (ILCL).</a:t>
            </a:r>
            <a:r>
              <a:rPr lang="ru-RU" sz="280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В библиотеке </a:t>
            </a: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собирается детская литература этой страны.</a:t>
            </a:r>
          </a:p>
          <a:p>
            <a:pPr marL="0" indent="0">
              <a:buNone/>
            </a:pP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В Фонд включаются коллекции детских книг ряда близлежащих стран Азии (КНР, Республики Корея и др.) </a:t>
            </a:r>
            <a:endParaRPr lang="ru-RU" sz="2800" dirty="0" smtClean="0">
              <a:solidFill>
                <a:srgbClr val="000090"/>
              </a:solidFill>
              <a:effectLst/>
              <a:latin typeface="Cambria"/>
              <a:ea typeface="ＭＳ 明朝"/>
              <a:cs typeface="Cambria"/>
            </a:endParaRPr>
          </a:p>
          <a:p>
            <a:endParaRPr lang="ru-RU" sz="28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9978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International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Library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of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Children's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Literature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(ILCL)</a:t>
            </a:r>
            <a:r>
              <a:rPr lang="ru-RU" sz="2800" b="1" dirty="0" smtClean="0">
                <a:effectLst/>
                <a:latin typeface="Cambria"/>
                <a:ea typeface="ＭＳ 明朝"/>
                <a:cs typeface="Cambria"/>
              </a:rPr>
              <a:t/>
            </a:r>
            <a:br>
              <a:rPr lang="ru-RU" sz="2800" b="1" dirty="0" smtClean="0">
                <a:effectLst/>
                <a:latin typeface="Cambria"/>
                <a:ea typeface="ＭＳ 明朝"/>
                <a:cs typeface="Cambria"/>
              </a:rPr>
            </a:br>
            <a:endParaRPr lang="ru-RU" sz="2800" b="1" dirty="0">
              <a:latin typeface="Cambria"/>
              <a:cs typeface="Cambria"/>
            </a:endParaRPr>
          </a:p>
        </p:txBody>
      </p:sp>
      <p:pic>
        <p:nvPicPr>
          <p:cNvPr id="9" name="Изображение 8" descr="Снимок экрана 2017-04-07 в 13.4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3" y="1277617"/>
            <a:ext cx="7496044" cy="49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82301"/>
            <a:ext cx="8229600" cy="4525963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800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Пример</a:t>
            </a:r>
            <a:r>
              <a:rPr lang="ru-RU" sz="2800" b="1" dirty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: Россия</a:t>
            </a:r>
            <a:endParaRPr lang="ru-RU" sz="2800" dirty="0"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800" b="0" dirty="0" smtClean="0">
              <a:solidFill>
                <a:srgbClr val="000090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Национальная электронная детская библиотека</a:t>
            </a:r>
            <a:endParaRPr lang="ru-RU" sz="2800" b="1" dirty="0">
              <a:solidFill>
                <a:srgbClr val="000090"/>
              </a:solidFill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Библиотека включает цифровую коллекцию ценных и редких изданиях детской литературы и периодики, диафильмы для детей и др. 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247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Национальная электронная детская библиотека</a:t>
            </a:r>
            <a:r>
              <a:rPr lang="ru-RU" sz="2800" b="1" dirty="0" smtClean="0">
                <a:effectLst/>
                <a:latin typeface="Cambria"/>
                <a:ea typeface="ＭＳ 明朝"/>
                <a:cs typeface="Cambria"/>
              </a:rPr>
              <a:t/>
            </a:r>
            <a:br>
              <a:rPr lang="ru-RU" sz="2800" b="1" dirty="0" smtClean="0">
                <a:effectLst/>
                <a:latin typeface="Cambria"/>
                <a:ea typeface="ＭＳ 明朝"/>
                <a:cs typeface="Cambria"/>
              </a:rPr>
            </a:br>
            <a:endParaRPr lang="ru-RU" sz="2800" b="1" dirty="0">
              <a:latin typeface="Cambria"/>
              <a:cs typeface="Cambria"/>
            </a:endParaRPr>
          </a:p>
        </p:txBody>
      </p:sp>
      <p:pic>
        <p:nvPicPr>
          <p:cNvPr id="6" name="Изображение 5" descr="Снимок экрана 2017-04-07 в 13.54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6" y="1141524"/>
            <a:ext cx="729945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4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46471"/>
            <a:ext cx="8229600" cy="7884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</a:rPr>
              <a:t>Специальные интернет-путеводители для детей и их наставников</a:t>
            </a:r>
            <a:r>
              <a:rPr lang="ru-RU" sz="2800" dirty="0" smtClean="0">
                <a:effectLst/>
              </a:rPr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31790"/>
            <a:ext cx="8229600" cy="5259986"/>
          </a:xfrm>
        </p:spPr>
        <p:txBody>
          <a:bodyPr>
            <a:noAutofit/>
          </a:bodyPr>
          <a:lstStyle/>
          <a:p>
            <a:pPr marL="64770" indent="0" algn="just"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Задачи: </a:t>
            </a:r>
            <a:endParaRPr lang="en-US" sz="2800" b="0" dirty="0" smtClean="0">
              <a:solidFill>
                <a:srgbClr val="000090"/>
              </a:solidFill>
              <a:effectLst/>
              <a:latin typeface="Cambria"/>
              <a:ea typeface="Times New Roman"/>
              <a:cs typeface="Cambria"/>
            </a:endParaRPr>
          </a:p>
          <a:p>
            <a:pPr marL="64770" indent="0" algn="just"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-позволить детям и взрослым лучше ориентироваться в современной детской литературе;</a:t>
            </a:r>
            <a:endParaRPr lang="ru-RU" sz="2800" dirty="0" smtClean="0">
              <a:effectLst/>
              <a:latin typeface="Cambria"/>
              <a:ea typeface="Times New Roman"/>
              <a:cs typeface="Cambria"/>
            </a:endParaRPr>
          </a:p>
          <a:p>
            <a:pPr marL="64770" indent="0" algn="just"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- развитие у детей интереса к детским книгам. </a:t>
            </a:r>
            <a:endParaRPr lang="ru-RU" sz="2800" dirty="0" smtClean="0">
              <a:effectLst/>
              <a:latin typeface="Cambria"/>
              <a:ea typeface="Times New Roman"/>
              <a:cs typeface="Cambria"/>
            </a:endParaRPr>
          </a:p>
          <a:p>
            <a:pPr marL="64770" indent="0" algn="just"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Специфика: учет психологии восприятия детей в цифровой среде.</a:t>
            </a:r>
            <a:endParaRPr lang="ru-RU" sz="2800" dirty="0" smtClean="0">
              <a:effectLst/>
              <a:latin typeface="Cambria"/>
              <a:ea typeface="Times New Roman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3583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576"/>
            <a:ext cx="8229600" cy="4525963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Пример: Великобритания</a:t>
            </a:r>
            <a:endParaRPr lang="ru-RU" sz="2800" dirty="0" smtClean="0">
              <a:effectLst/>
              <a:latin typeface="Cambria"/>
              <a:ea typeface="ＭＳ 明朝"/>
              <a:cs typeface="Cambria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Программа Агентства чтения «Вызов летнего чтения» (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Summer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Reading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Challenge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)</a:t>
            </a:r>
            <a:endParaRPr lang="ru-RU" sz="2800" dirty="0" smtClean="0">
              <a:effectLst/>
              <a:latin typeface="Cambria"/>
              <a:ea typeface="ＭＳ 明朝"/>
              <a:cs typeface="Cambria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Цель программы – инициировать детское чтение (чтобы дети прочитали шесть и более книг на летних каникулах). </a:t>
            </a:r>
            <a:endParaRPr lang="ru-RU" sz="2400" dirty="0" smtClean="0">
              <a:effectLst/>
              <a:latin typeface="Cambria"/>
              <a:ea typeface="ＭＳ 明朝"/>
              <a:cs typeface="Cambria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Когда школьник на сайте ответит на несколько вопросов о своих читательских предпочтениях, специальная программа «Сортировщик книг» (</a:t>
            </a:r>
            <a:r>
              <a:rPr lang="en-US" sz="240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Book Sorter)</a:t>
            </a:r>
            <a:r>
              <a:rPr lang="ru-RU" sz="240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подскажет ему, какие книги читать. </a:t>
            </a:r>
            <a:endParaRPr lang="ru-RU" sz="2400" dirty="0" smtClean="0">
              <a:latin typeface="Cambria"/>
              <a:ea typeface="ＭＳ 明朝"/>
              <a:cs typeface="Cambria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«Сортировщик книг» может использоваться и в классе, и на библиотечных уроках. На сайте всегда можно найти новые книги для чтения и советы сверстников. </a:t>
            </a:r>
            <a:endParaRPr lang="ru-RU" sz="2400" dirty="0" smtClean="0">
              <a:latin typeface="Cambria"/>
              <a:cs typeface="Cambria"/>
            </a:endParaRPr>
          </a:p>
          <a:p>
            <a:endParaRPr lang="ru-RU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0328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Summer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Reading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Challenge</a:t>
            </a:r>
            <a:r>
              <a:rPr lang="ru-RU" sz="2800" b="1" dirty="0" smtClean="0">
                <a:effectLst/>
                <a:latin typeface="Cambria"/>
                <a:ea typeface="ＭＳ 明朝"/>
                <a:cs typeface="Cambria"/>
              </a:rPr>
              <a:t/>
            </a:r>
            <a:br>
              <a:rPr lang="ru-RU" sz="2800" b="1" dirty="0" smtClean="0">
                <a:effectLst/>
                <a:latin typeface="Cambria"/>
                <a:ea typeface="ＭＳ 明朝"/>
                <a:cs typeface="Cambria"/>
              </a:rPr>
            </a:br>
            <a:endParaRPr lang="ru-RU" sz="2800" b="1" dirty="0">
              <a:latin typeface="Cambria"/>
              <a:cs typeface="Cambria"/>
            </a:endParaRPr>
          </a:p>
        </p:txBody>
      </p:sp>
      <p:pic>
        <p:nvPicPr>
          <p:cNvPr id="6" name="Изображение 5" descr="Снимок экрана 2017-04-07 в 14.0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76" y="1160944"/>
            <a:ext cx="6638843" cy="55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97374"/>
            <a:ext cx="8543574" cy="5228790"/>
          </a:xfrm>
        </p:spPr>
        <p:txBody>
          <a:bodyPr>
            <a:noAutofit/>
          </a:bodyPr>
          <a:lstStyle/>
          <a:p>
            <a:pPr marL="64770"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Пример: Норвегия</a:t>
            </a:r>
            <a:endParaRPr lang="ru-RU" sz="2800" dirty="0" smtClean="0">
              <a:solidFill>
                <a:srgbClr val="000090"/>
              </a:solidFill>
              <a:effectLst/>
              <a:latin typeface="Cambria"/>
              <a:ea typeface="Times New Roman"/>
              <a:cs typeface="Cambria"/>
            </a:endParaRPr>
          </a:p>
          <a:p>
            <a:pPr marL="64770"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Сайт «Читающий лес» (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Leseskogen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)</a:t>
            </a:r>
            <a:endParaRPr lang="ru-RU" sz="2800" dirty="0" smtClean="0">
              <a:solidFill>
                <a:srgbClr val="000090"/>
              </a:solidFill>
              <a:effectLst/>
              <a:latin typeface="Cambria"/>
              <a:ea typeface="Times New Roman"/>
              <a:cs typeface="Cambria"/>
            </a:endParaRPr>
          </a:p>
          <a:p>
            <a:pPr marL="64770" indent="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В Норвегии при поддержке Норвежской ассоциации чтения создан сайт «Читающий лес» (</a:t>
            </a:r>
            <a:r>
              <a:rPr lang="ru-RU" sz="2800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Leseskogen</a:t>
            </a:r>
            <a:r>
              <a:rPr lang="ru-RU" sz="2800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), адресованный школьникам первого и второго класса (а также учителям и родителям). 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Звери и птицы из норвежских лесов (на сайте расположены интерактивные рисунки этих зверей, а также нескольких птиц), помогают детям выбрать ту или иную книгу для чтения</a:t>
            </a:r>
            <a:r>
              <a:rPr lang="ru-RU" sz="2800" dirty="0" smtClean="0">
                <a:solidFill>
                  <a:srgbClr val="000090"/>
                </a:solidFill>
                <a:latin typeface="Cambria"/>
                <a:cs typeface="Cambria"/>
              </a:rPr>
              <a:t>.</a:t>
            </a:r>
            <a:endParaRPr lang="ru-RU" sz="28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1705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0090"/>
                </a:solidFill>
              </a:rPr>
              <a:t>О</a:t>
            </a:r>
            <a:r>
              <a:rPr lang="ru-RU" sz="3600" dirty="0" smtClean="0">
                <a:solidFill>
                  <a:srgbClr val="000090"/>
                </a:solidFill>
              </a:rPr>
              <a:t>бщие тенденции (1) </a:t>
            </a:r>
            <a:endParaRPr lang="ru-RU" sz="36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3292"/>
            <a:ext cx="8229600" cy="48428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0"/>
                </a:solidFill>
              </a:rPr>
              <a:t>Работа </a:t>
            </a:r>
            <a:r>
              <a:rPr lang="ru-RU" dirty="0">
                <a:solidFill>
                  <a:srgbClr val="000090"/>
                </a:solidFill>
              </a:rPr>
              <a:t>с </a:t>
            </a:r>
            <a:r>
              <a:rPr lang="ru-RU" dirty="0" smtClean="0">
                <a:solidFill>
                  <a:srgbClr val="000090"/>
                </a:solidFill>
              </a:rPr>
              <a:t>семьями, имеющими маленьких детей. </a:t>
            </a:r>
            <a:r>
              <a:rPr lang="ru-RU" dirty="0">
                <a:solidFill>
                  <a:srgbClr val="000090"/>
                </a:solidFill>
              </a:rPr>
              <a:t>Повышение читательской грамотности </a:t>
            </a:r>
            <a:r>
              <a:rPr lang="ru-RU" dirty="0" smtClean="0">
                <a:solidFill>
                  <a:srgbClr val="000090"/>
                </a:solidFill>
              </a:rPr>
              <a:t>родителей</a:t>
            </a:r>
            <a:r>
              <a:rPr lang="ru-RU" dirty="0">
                <a:solidFill>
                  <a:srgbClr val="000090"/>
                </a:solidFill>
              </a:rPr>
              <a:t>. Создание атмосферы поддержки чтения в семье</a:t>
            </a:r>
            <a:r>
              <a:rPr lang="ru-RU" dirty="0" smtClean="0">
                <a:solidFill>
                  <a:srgbClr val="00009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0090"/>
                </a:solidFill>
              </a:rPr>
              <a:t>Улучшение читательской грамотности школьников </a:t>
            </a:r>
            <a:r>
              <a:rPr lang="ru-RU" dirty="0">
                <a:solidFill>
                  <a:srgbClr val="000090"/>
                </a:solidFill>
              </a:rPr>
              <a:t>и изменение роли педагогов.</a:t>
            </a:r>
          </a:p>
          <a:p>
            <a:r>
              <a:rPr lang="ru-RU" dirty="0" smtClean="0">
                <a:solidFill>
                  <a:srgbClr val="000090"/>
                </a:solidFill>
              </a:rPr>
              <a:t>Развитие </a:t>
            </a:r>
            <a:r>
              <a:rPr lang="ru-RU" dirty="0">
                <a:solidFill>
                  <a:srgbClr val="000090"/>
                </a:solidFill>
              </a:rPr>
              <a:t>мотивации чтения и поощрение «чтения для удовольствия» у детей и подростков, юношей и </a:t>
            </a:r>
            <a:r>
              <a:rPr lang="ru-RU" dirty="0" smtClean="0">
                <a:solidFill>
                  <a:srgbClr val="000090"/>
                </a:solidFill>
              </a:rPr>
              <a:t>девушек. 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95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8991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Сайт «Читающий лес» (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Leseskogen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)</a:t>
            </a:r>
            <a:r>
              <a:rPr lang="ru-RU" sz="2800" dirty="0" smtClean="0">
                <a:effectLst/>
                <a:latin typeface="Cambria"/>
                <a:ea typeface="Times New Roman"/>
                <a:cs typeface="Cambria"/>
              </a:rPr>
              <a:t/>
            </a:r>
            <a:br>
              <a:rPr lang="ru-RU" sz="2800" dirty="0" smtClean="0">
                <a:effectLst/>
                <a:latin typeface="Cambria"/>
                <a:ea typeface="Times New Roman"/>
                <a:cs typeface="Cambria"/>
              </a:rPr>
            </a:br>
            <a:endParaRPr lang="ru-RU" sz="2800" dirty="0">
              <a:latin typeface="Cambria"/>
              <a:cs typeface="Cambria"/>
            </a:endParaRPr>
          </a:p>
        </p:txBody>
      </p:sp>
      <p:pic>
        <p:nvPicPr>
          <p:cNvPr id="4" name="Изображение 3" descr="Снимок экрана 2017-04-07 в 14.07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6" y="1408184"/>
            <a:ext cx="8334044" cy="43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5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Ресурсы для семей, адресованные родителям маленьких детей. </a:t>
            </a:r>
            <a:r>
              <a:rPr lang="ru-RU" sz="2800" dirty="0" smtClean="0">
                <a:effectLst/>
                <a:latin typeface="Cambria"/>
                <a:ea typeface="ＭＳ 明朝"/>
                <a:cs typeface="Times New Roman"/>
              </a:rPr>
              <a:t/>
            </a:r>
            <a:br>
              <a:rPr lang="ru-RU" sz="2800" dirty="0" smtClean="0">
                <a:effectLst/>
                <a:latin typeface="Cambria"/>
                <a:ea typeface="ＭＳ 明朝"/>
                <a:cs typeface="Times New Roman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Пример: Великобритания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Национальный фонд грамотности: сайт «Слова для жизни» (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Words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for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life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) 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90"/>
                </a:solidFill>
                <a:effectLst/>
                <a:latin typeface="Times New Roman"/>
                <a:ea typeface="ＭＳ 明朝"/>
                <a:cs typeface="Times New Roman"/>
              </a:rPr>
              <a:t>Родители могут выбрать программы и приложения для детей по возрастам: 0-3 года, 3-5 лет, от 5-7 и от 7 до 11 лет. Разнообразные приложения, в том числе игры, позволяют развивать речь, навыки коммуникации ребенка, а также приобщать его к чтению и литературе. Здесь же лучшие детские писатели дают советы родителям о литературе и чтении.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299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Национальный фонд грамотности:</a:t>
            </a:r>
            <a:r>
              <a:rPr lang="en-US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/>
            </a:r>
            <a:br>
              <a:rPr lang="en-US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</a:b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сайт «Слова для жизни» (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Words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for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life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) </a:t>
            </a:r>
            <a:r>
              <a:rPr lang="ru-RU" sz="2800" dirty="0" smtClean="0">
                <a:effectLst/>
                <a:latin typeface="Cambria"/>
                <a:ea typeface="ＭＳ 明朝"/>
                <a:cs typeface="Cambria"/>
              </a:rPr>
              <a:t/>
            </a:r>
            <a:br>
              <a:rPr lang="ru-RU" sz="2800" dirty="0" smtClean="0">
                <a:effectLst/>
                <a:latin typeface="Cambria"/>
                <a:ea typeface="ＭＳ 明朝"/>
                <a:cs typeface="Cambria"/>
              </a:rPr>
            </a:br>
            <a:endParaRPr lang="ru-RU" sz="2800" dirty="0">
              <a:latin typeface="Cambria"/>
              <a:cs typeface="Cambria"/>
            </a:endParaRPr>
          </a:p>
        </p:txBody>
      </p:sp>
      <p:pic>
        <p:nvPicPr>
          <p:cNvPr id="4" name="Изображение 3" descr="Снимок экрана 2017-04-07 в 14.0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43" y="1367053"/>
            <a:ext cx="6750581" cy="52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42422"/>
            <a:ext cx="8229600" cy="21564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/>
            </a:r>
            <a:b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</a:br>
            <a:r>
              <a:rPr lang="ru-RU" sz="2800" b="1" dirty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/>
            </a:r>
            <a:br>
              <a:rPr lang="ru-RU" sz="2800" b="1" dirty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</a:b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Ресурсы - рекомендации (навигаторы) </a:t>
            </a:r>
            <a:r>
              <a:rPr lang="en-US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/>
            </a:r>
            <a:br>
              <a:rPr lang="en-US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</a:b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для семей и других «руководителей детского чтения» - педагогов, библиотекарей, воспитателей. </a:t>
            </a:r>
            <a:r>
              <a:rPr lang="ru-RU" sz="2800" dirty="0" smtClean="0">
                <a:effectLst/>
                <a:latin typeface="Cambria"/>
                <a:ea typeface="ＭＳ 明朝"/>
                <a:cs typeface="Times New Roman"/>
              </a:rPr>
              <a:t/>
            </a:r>
            <a:br>
              <a:rPr lang="ru-RU" sz="2800" dirty="0" smtClean="0">
                <a:effectLst/>
                <a:latin typeface="Cambria"/>
                <a:ea typeface="ＭＳ 明朝"/>
                <a:cs typeface="Times New Roman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2040" y="2897327"/>
            <a:ext cx="8104759" cy="3983932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Это - сайты многих детских библиотек с выделенными на них рубриками с советами для детей и родителей и специальные проекты детских библиотек.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Примеры: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Россия: РГДБ -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Библиогид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  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488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effectLst/>
                <a:ea typeface="ＭＳ 明朝"/>
              </a:rPr>
              <a:t>РГДБ -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ea typeface="ＭＳ 明朝"/>
              </a:rPr>
              <a:t>Библиогид</a:t>
            </a:r>
            <a:r>
              <a:rPr lang="ru-RU" sz="2800" b="1" dirty="0" smtClean="0">
                <a:solidFill>
                  <a:srgbClr val="000090"/>
                </a:solidFill>
                <a:effectLst/>
                <a:ea typeface="ＭＳ 明朝"/>
              </a:rPr>
              <a:t> </a:t>
            </a:r>
            <a:endParaRPr lang="ru-RU" sz="2800" dirty="0"/>
          </a:p>
        </p:txBody>
      </p:sp>
      <p:pic>
        <p:nvPicPr>
          <p:cNvPr id="4" name="Изображение 3" descr="Снимок экрана 2017-04-07 в 14.1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5" y="1289034"/>
            <a:ext cx="7085169" cy="52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3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082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</a:rPr>
              <a:t>Использование возможностей мобильных приложений – электронных библиотек, ридеров и других инструментов</a:t>
            </a: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ＭＳ 明朝"/>
              </a:rPr>
              <a:t>.</a:t>
            </a:r>
            <a:r>
              <a:rPr lang="ru-RU" sz="2800" dirty="0" smtClean="0">
                <a:effectLst/>
              </a:rPr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72955"/>
            <a:ext cx="8229600" cy="4525963"/>
          </a:xfrm>
        </p:spPr>
        <p:txBody>
          <a:bodyPr>
            <a:normAutofit/>
          </a:bodyPr>
          <a:lstStyle/>
          <a:p>
            <a:pPr marL="6477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Пример: Кения</a:t>
            </a:r>
            <a:endParaRPr lang="ru-RU" sz="2800" dirty="0" smtClean="0">
              <a:effectLst/>
              <a:latin typeface="Cambria"/>
              <a:ea typeface="Times New Roman"/>
              <a:cs typeface="Cambria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80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В 2013-2015 гг. Национальной библиотекой Кении совместно с пятью детскими библиотеками развивался проект, в котором работники отделов обслуживания в библиотеках соединяли для детей и подростков возможности «электронного» (на смартфонах и </a:t>
            </a:r>
            <a:r>
              <a:rPr lang="ru-RU" sz="2800" dirty="0" err="1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ридерах</a:t>
            </a:r>
            <a:r>
              <a:rPr lang="ru-RU" sz="280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) и «традиционного» чтения печатных книг</a:t>
            </a:r>
            <a:r>
              <a:rPr lang="ru-RU" sz="2800" dirty="0" smtClean="0">
                <a:effectLst/>
                <a:latin typeface="Cambria"/>
                <a:cs typeface="Cambria"/>
              </a:rPr>
              <a:t> </a:t>
            </a:r>
            <a:endParaRPr lang="ru-RU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9121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Inspiring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young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readers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through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digital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and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printed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 </a:t>
            </a:r>
            <a:r>
              <a:rPr lang="ru-RU" sz="2800" b="1" dirty="0" err="1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resources</a:t>
            </a: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Times New Roman"/>
                <a:cs typeface="Cambria"/>
              </a:rPr>
              <a:t> </a:t>
            </a:r>
            <a:endParaRPr lang="ru-RU" sz="2800" b="1" dirty="0">
              <a:latin typeface="Cambria"/>
              <a:cs typeface="Cambria"/>
            </a:endParaRPr>
          </a:p>
        </p:txBody>
      </p:sp>
      <p:pic>
        <p:nvPicPr>
          <p:cNvPr id="4" name="Изображение 3" descr="Снимок экрана 2017-04-07 в 14.1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4550"/>
            <a:ext cx="8229600" cy="49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2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9913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Поддержка чтения детей – это общая забота специалистов разного профиля.</a:t>
            </a:r>
            <a:endParaRPr lang="ru-RU" sz="2800" dirty="0" smtClean="0">
              <a:effectLst/>
              <a:latin typeface="Cambria"/>
              <a:ea typeface="ＭＳ 明朝"/>
              <a:cs typeface="Cambria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Cambria"/>
              </a:rPr>
              <a:t>Сегодня для цифрового поколения развиваются новые электронные ресурсы, которые помогают детям и их наставникам лучше ориентироваться в детской литературе, и которые могут привлечь к чтению новых детей-читателей. </a:t>
            </a:r>
            <a:endParaRPr lang="ru-RU" sz="2800" dirty="0" smtClean="0">
              <a:effectLst/>
              <a:latin typeface="Cambria"/>
              <a:ea typeface="ＭＳ 明朝"/>
              <a:cs typeface="Cambria"/>
            </a:endParaRPr>
          </a:p>
          <a:p>
            <a:pPr>
              <a:lnSpc>
                <a:spcPct val="110000"/>
              </a:lnSpc>
            </a:pPr>
            <a:endParaRPr lang="ru-RU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4168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0090"/>
              </a:solidFill>
              <a:latin typeface="Cambria"/>
              <a:cs typeface="Cambria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0090"/>
              </a:solidFill>
              <a:latin typeface="Cambria"/>
              <a:cs typeface="Cambria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0090"/>
                </a:solidFill>
                <a:latin typeface="Cambria"/>
                <a:cs typeface="Cambria"/>
              </a:rPr>
              <a:t>Спасибо за внимание!</a:t>
            </a:r>
            <a:endParaRPr lang="ru-RU" sz="36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7628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90"/>
                </a:solidFill>
              </a:rPr>
              <a:t>Общие тенденции (2)</a:t>
            </a:r>
            <a:endParaRPr lang="ru-RU" sz="36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3292"/>
            <a:ext cx="8229600" cy="48428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90"/>
                </a:solidFill>
              </a:rPr>
              <a:t> </a:t>
            </a:r>
            <a:r>
              <a:rPr lang="ru-RU" dirty="0">
                <a:solidFill>
                  <a:srgbClr val="000090"/>
                </a:solidFill>
              </a:rPr>
              <a:t>Усиление работы с мальчиками, которые не любят читать. </a:t>
            </a:r>
            <a:r>
              <a:rPr lang="ru-RU" dirty="0" smtClean="0">
                <a:solidFill>
                  <a:srgbClr val="000090"/>
                </a:solidFill>
              </a:rPr>
              <a:t>Работа с их отцами.</a:t>
            </a:r>
            <a:endParaRPr lang="ru-RU" dirty="0">
              <a:solidFill>
                <a:srgbClr val="000090"/>
              </a:solidFill>
            </a:endParaRPr>
          </a:p>
          <a:p>
            <a:r>
              <a:rPr lang="ru-RU" dirty="0">
                <a:solidFill>
                  <a:srgbClr val="000090"/>
                </a:solidFill>
              </a:rPr>
              <a:t>Использование возможностей для чтения книг в электронной форме, в том числе, с помощью мобильных устройств.</a:t>
            </a:r>
            <a:endParaRPr lang="ru-RU" dirty="0" smtClean="0">
              <a:solidFill>
                <a:srgbClr val="000090"/>
              </a:solidFill>
            </a:endParaRPr>
          </a:p>
          <a:p>
            <a:r>
              <a:rPr lang="ru-RU" dirty="0" smtClean="0">
                <a:solidFill>
                  <a:srgbClr val="000090"/>
                </a:solidFill>
              </a:rPr>
              <a:t>Создание </a:t>
            </a:r>
            <a:r>
              <a:rPr lang="ru-RU" dirty="0">
                <a:solidFill>
                  <a:srgbClr val="000090"/>
                </a:solidFill>
              </a:rPr>
              <a:t>в </a:t>
            </a:r>
            <a:r>
              <a:rPr lang="ru-RU" dirty="0" smtClean="0">
                <a:solidFill>
                  <a:srgbClr val="000090"/>
                </a:solidFill>
              </a:rPr>
              <a:t>интернете </a:t>
            </a:r>
            <a:r>
              <a:rPr lang="ru-RU" dirty="0">
                <a:solidFill>
                  <a:srgbClr val="000090"/>
                </a:solidFill>
              </a:rPr>
              <a:t>новых коллективных информационных ресурсов, привлекающих детей и подростков к чтению, а также помогающих родителям, учителям и другим воспитателям</a:t>
            </a:r>
            <a:r>
              <a:rPr lang="ru-RU" dirty="0" smtClean="0">
                <a:solidFill>
                  <a:srgbClr val="000090"/>
                </a:solidFill>
              </a:rPr>
              <a:t>.  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3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6055"/>
            <a:ext cx="8229600" cy="5104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90"/>
                </a:solidFill>
                <a:latin typeface="Cambria"/>
                <a:cs typeface="Cambria"/>
              </a:rPr>
              <a:t>В последнее десятилетие в разных странах мира появилось много различных коллективных интернет-ресурсов, с помощью которых стимулируется детское чтение и дети приобщаются к лучшей детской литературе. </a:t>
            </a:r>
          </a:p>
          <a:p>
            <a:pPr marL="0" indent="0">
              <a:buNone/>
            </a:pPr>
            <a:r>
              <a:rPr lang="ru-RU" dirty="0">
                <a:solidFill>
                  <a:srgbClr val="000090"/>
                </a:solidFill>
                <a:latin typeface="Cambria"/>
                <a:cs typeface="Cambria"/>
              </a:rPr>
              <a:t>Эти ресурсы создаются различными участниками: в их числе – библиотекари, педагоги, книгоиздатели и распространители детской литературы. </a:t>
            </a:r>
          </a:p>
          <a:p>
            <a:pPr marL="0" indent="0">
              <a:buNone/>
            </a:pPr>
            <a:endParaRPr lang="ru-RU" sz="28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7609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961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0090"/>
              </a:solidFill>
              <a:latin typeface="Cambria"/>
              <a:cs typeface="Cambria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0"/>
                </a:solidFill>
                <a:latin typeface="Cambria"/>
                <a:cs typeface="Cambria"/>
              </a:rPr>
              <a:t>Часто здесь существуют специальные системы навигации, позволяющие детям лучше сориентироваться в детской литературе. Сегодня эти инструменты создаются с учетом интересов, психологии и восприятия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36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01094" y="1468508"/>
            <a:ext cx="7528505" cy="465765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Приобщение </a:t>
            </a:r>
            <a:r>
              <a:rPr lang="ru-RU" b="1" dirty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детей к чтению: </a:t>
            </a:r>
            <a:r>
              <a:rPr lang="ru-RU" dirty="0">
                <a:latin typeface="Cambria"/>
                <a:ea typeface="ＭＳ 明朝"/>
                <a:cs typeface="Times New Roman"/>
              </a:rPr>
              <a:t/>
            </a:r>
            <a:br>
              <a:rPr lang="ru-RU" dirty="0">
                <a:latin typeface="Cambria"/>
                <a:ea typeface="ＭＳ 明朝"/>
                <a:cs typeface="Times New Roman"/>
              </a:rPr>
            </a:br>
            <a:r>
              <a:rPr lang="ru-RU" b="1" dirty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интернет-проекты и рекомендательные сервисы разных </a:t>
            </a:r>
            <a:r>
              <a:rPr lang="ru-RU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стран</a:t>
            </a:r>
            <a:endParaRPr lang="en-US" b="1" dirty="0" smtClean="0">
              <a:solidFill>
                <a:srgbClr val="000090"/>
              </a:solidFill>
              <a:latin typeface="Cambria"/>
              <a:ea typeface="ＭＳ 明朝"/>
              <a:cs typeface="Times New Roman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90"/>
              </a:solidFill>
              <a:latin typeface="Cambria"/>
              <a:ea typeface="ＭＳ 明朝"/>
              <a:cs typeface="Times New Roman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Примеры</a:t>
            </a:r>
          </a:p>
          <a:p>
            <a:pPr marL="0" indent="0" algn="ctr">
              <a:buNone/>
            </a:pPr>
            <a:r>
              <a:rPr lang="ru-RU" dirty="0">
                <a:latin typeface="Cambria"/>
                <a:ea typeface="ＭＳ 明朝"/>
                <a:cs typeface="Times New Roman"/>
              </a:rPr>
              <a:t/>
            </a:r>
            <a:br>
              <a:rPr lang="ru-RU" dirty="0">
                <a:latin typeface="Cambria"/>
                <a:ea typeface="ＭＳ 明朝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46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43975"/>
            <a:ext cx="8114680" cy="111269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Направления в развитии интернет-проектов и сервисов (1) </a:t>
            </a:r>
            <a:r>
              <a:rPr lang="ru-RU" sz="2800" dirty="0" smtClean="0">
                <a:effectLst/>
                <a:latin typeface="Cambria"/>
                <a:ea typeface="ＭＳ 明朝"/>
                <a:cs typeface="Times New Roman"/>
              </a:rPr>
              <a:t/>
            </a:r>
            <a:br>
              <a:rPr lang="ru-RU" sz="2800" dirty="0" smtClean="0">
                <a:effectLst/>
                <a:latin typeface="Cambria"/>
                <a:ea typeface="ＭＳ 明朝"/>
                <a:cs typeface="Times New Roman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7569"/>
            <a:ext cx="8229600" cy="5370431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1. Созданы и пополняются поддерживаемые государствами международные электронные библиотеки, с помощью которых дети, подростки и их наставники знакомятся с лучшими произведениями детской литературы разных стран. 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8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2. При помощи и поддержке государства создаются национальные электронные библиотеки детской литературы</a:t>
            </a:r>
            <a:r>
              <a:rPr lang="en-US" sz="28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.</a:t>
            </a:r>
            <a:endParaRPr lang="ru-RU" sz="2800" dirty="0" smtClean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96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/>
            </a:r>
            <a:br>
              <a:rPr lang="ru-RU" sz="2800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</a:br>
            <a:r>
              <a:rPr lang="ru-RU" sz="2800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Направления </a:t>
            </a:r>
            <a:r>
              <a:rPr lang="ru-RU" sz="2800" b="1" dirty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в развитии </a:t>
            </a:r>
            <a:r>
              <a:rPr lang="ru-RU" sz="2800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интернет</a:t>
            </a:r>
            <a:r>
              <a:rPr lang="ru-RU" sz="2800" b="1" dirty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-проектов и сервисов </a:t>
            </a:r>
            <a:r>
              <a:rPr lang="ru-RU" sz="2800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(2) </a:t>
            </a:r>
            <a:r>
              <a:rPr lang="ru-RU" sz="2800" dirty="0">
                <a:solidFill>
                  <a:prstClr val="black"/>
                </a:solidFill>
                <a:latin typeface="Cambria"/>
                <a:ea typeface="ＭＳ 明朝"/>
                <a:cs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mbria"/>
                <a:ea typeface="ＭＳ 明朝"/>
                <a:cs typeface="Times New Roman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53726"/>
            <a:ext cx="8229600" cy="44724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3000" b="0" dirty="0" smtClean="0">
              <a:solidFill>
                <a:srgbClr val="000090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marL="0" indent="0" algn="just">
              <a:buNone/>
            </a:pPr>
            <a:r>
              <a:rPr lang="ru-RU" sz="30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3. Создаются специальные ресурсы, позволяющие детям и взрослым лучше ориентироваться в современной детской литературе</a:t>
            </a:r>
            <a:r>
              <a:rPr lang="en-US" sz="30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 (</a:t>
            </a:r>
            <a:r>
              <a:rPr lang="ru-RU" sz="30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в том числе, навигаторы). Многие из них направлены на развитие у детей интереса к детским книгам.</a:t>
            </a:r>
          </a:p>
          <a:p>
            <a:pPr marL="0" indent="0" algn="just">
              <a:buNone/>
            </a:pPr>
            <a:endParaRPr lang="ru-RU" sz="3000" b="0" dirty="0" smtClean="0">
              <a:solidFill>
                <a:srgbClr val="000090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marL="0" indent="0" algn="just">
              <a:buNone/>
            </a:pPr>
            <a:r>
              <a:rPr lang="ru-RU" sz="3000" dirty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4. Ресурсы для семей, адресованные родителям маленьких </a:t>
            </a:r>
            <a:r>
              <a:rPr lang="ru-RU" sz="3000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детей.</a:t>
            </a:r>
            <a:endParaRPr lang="ru-RU" sz="3000" dirty="0" smtClean="0">
              <a:effectLst/>
              <a:latin typeface="Cambria"/>
              <a:ea typeface="ＭＳ 明朝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27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Направления в развитии интернет-проектов и сервисов </a:t>
            </a:r>
            <a:r>
              <a:rPr lang="ru-RU" sz="2800" b="1" dirty="0" smtClean="0">
                <a:solidFill>
                  <a:srgbClr val="000090"/>
                </a:solidFill>
                <a:latin typeface="Cambria"/>
                <a:ea typeface="ＭＳ 明朝"/>
                <a:cs typeface="Times New Roman"/>
              </a:rPr>
              <a:t>(3) </a:t>
            </a:r>
            <a:r>
              <a:rPr lang="ru-RU" sz="2800" dirty="0">
                <a:solidFill>
                  <a:prstClr val="black"/>
                </a:solidFill>
                <a:latin typeface="Cambria"/>
                <a:ea typeface="ＭＳ 明朝"/>
                <a:cs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mbria"/>
                <a:ea typeface="ＭＳ 明朝"/>
                <a:cs typeface="Times New Roman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just">
              <a:buNone/>
            </a:pPr>
            <a:endParaRPr lang="ru-RU" sz="3000" dirty="0">
              <a:solidFill>
                <a:srgbClr val="000090"/>
              </a:solidFill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3000" b="0" dirty="0" smtClean="0">
                <a:solidFill>
                  <a:srgbClr val="000090"/>
                </a:solidFill>
                <a:effectLst/>
                <a:latin typeface="Cambria"/>
                <a:ea typeface="ＭＳ 明朝"/>
                <a:cs typeface="Times New Roman"/>
              </a:rPr>
              <a:t>5. Ресурсы - рекомендации для семей и других «руководителей детского чтения» - педагогов, библиотекарей, воспитателей. </a:t>
            </a:r>
            <a:endParaRPr lang="ru-RU" sz="3000" dirty="0">
              <a:latin typeface="Cambria"/>
              <a:ea typeface="ＭＳ 明朝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endParaRPr lang="en-US" sz="3000" b="0" dirty="0" smtClean="0">
              <a:solidFill>
                <a:srgbClr val="000090"/>
              </a:solidFill>
              <a:effectLst/>
              <a:latin typeface="Cambria"/>
              <a:ea typeface="ＭＳ 明朝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3000" b="0" dirty="0" smtClean="0">
                <a:solidFill>
                  <a:srgbClr val="000090"/>
                </a:solidFill>
                <a:effectLst/>
                <a:latin typeface="Cambria"/>
                <a:ea typeface="ＭＳ 明朝"/>
              </a:rPr>
              <a:t>6. Использование возможностей мобильных приложений и других инструментов.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35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944</Words>
  <Application>Microsoft Macintosh PowerPoint</Application>
  <PresentationFormat>Экран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Поддержка детского и семейного чтения за рубежом:  опыт разных стран</vt:lpstr>
      <vt:lpstr>Общие тенденции (1) </vt:lpstr>
      <vt:lpstr>Общие тенденции (2)</vt:lpstr>
      <vt:lpstr>Презентация PowerPoint</vt:lpstr>
      <vt:lpstr>Презентация PowerPoint</vt:lpstr>
      <vt:lpstr>Презентация PowerPoint</vt:lpstr>
      <vt:lpstr>Направления в развитии интернет-проектов и сервисов (1)  </vt:lpstr>
      <vt:lpstr> Направления в развитии интернет-проектов и сервисов (2)  </vt:lpstr>
      <vt:lpstr>Направления в развитии интернет-проектов и сервисов (3)  </vt:lpstr>
      <vt:lpstr>  Примеры </vt:lpstr>
      <vt:lpstr> International Children's Digital Library Foundation</vt:lpstr>
      <vt:lpstr>Презентация PowerPoint</vt:lpstr>
      <vt:lpstr>International Library of Children's Literature (ILCL) </vt:lpstr>
      <vt:lpstr>Презентация PowerPoint</vt:lpstr>
      <vt:lpstr>Национальная электронная детская библиотека </vt:lpstr>
      <vt:lpstr>Специальные интернет-путеводители для детей и их наставников </vt:lpstr>
      <vt:lpstr>Презентация PowerPoint</vt:lpstr>
      <vt:lpstr>Summer Reading Challenge </vt:lpstr>
      <vt:lpstr>Презентация PowerPoint</vt:lpstr>
      <vt:lpstr>Сайт «Читающий лес» (Leseskogen) </vt:lpstr>
      <vt:lpstr>Ресурсы для семей, адресованные родителям маленьких детей.  </vt:lpstr>
      <vt:lpstr>Национальный фонд грамотности: сайт «Слова для жизни» (Words for life)  </vt:lpstr>
      <vt:lpstr>  Ресурсы - рекомендации (навигаторы)  для семей и других «руководителей детского чтения» - педагогов, библиотекарей, воспитателей.  </vt:lpstr>
      <vt:lpstr>РГДБ - Библиогид </vt:lpstr>
      <vt:lpstr>Использование возможностей мобильных приложений – электронных библиотек, ридеров и других инструментов. </vt:lpstr>
      <vt:lpstr>Inspiring young readers through digital and printed resources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детей к чтению:  интернет-проекты и рекомендательные сервисы разных стран </dc:title>
  <dc:creator>Вера</dc:creator>
  <cp:lastModifiedBy>Вера</cp:lastModifiedBy>
  <cp:revision>17</cp:revision>
  <dcterms:created xsi:type="dcterms:W3CDTF">2017-04-07T10:36:50Z</dcterms:created>
  <dcterms:modified xsi:type="dcterms:W3CDTF">2017-10-03T20:07:12Z</dcterms:modified>
</cp:coreProperties>
</file>