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98" r:id="rId4"/>
    <p:sldId id="287" r:id="rId5"/>
    <p:sldId id="257" r:id="rId6"/>
    <p:sldId id="258" r:id="rId7"/>
    <p:sldId id="288" r:id="rId8"/>
    <p:sldId id="278" r:id="rId9"/>
    <p:sldId id="270" r:id="rId10"/>
    <p:sldId id="286" r:id="rId11"/>
    <p:sldId id="259" r:id="rId12"/>
    <p:sldId id="285" r:id="rId13"/>
    <p:sldId id="295" r:id="rId14"/>
    <p:sldId id="260" r:id="rId15"/>
    <p:sldId id="261" r:id="rId16"/>
    <p:sldId id="262" r:id="rId17"/>
    <p:sldId id="264" r:id="rId18"/>
    <p:sldId id="292" r:id="rId19"/>
    <p:sldId id="29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7" autoAdjust="0"/>
    <p:restoredTop sz="87298" autoAdjust="0"/>
  </p:normalViewPr>
  <p:slideViewPr>
    <p:cSldViewPr>
      <p:cViewPr>
        <p:scale>
          <a:sx n="105" d="100"/>
          <a:sy n="105" d="100"/>
        </p:scale>
        <p:origin x="-11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24369-B4EB-40FD-858E-8FF3CD38D9B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7EF11-7567-46F5-84EA-11832732E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2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Приветствие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EF11-7567-46F5-84EA-11832732E6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Темы</a:t>
            </a:r>
            <a:r>
              <a:rPr lang="en-US" dirty="0" smtClean="0"/>
              <a:t>:</a:t>
            </a:r>
            <a:r>
              <a:rPr lang="ru-RU" baseline="0" dirty="0" smtClean="0"/>
              <a:t> Антитеррористическая литература, 4Д – в детской, законы – в юридической, патриотизм – региональная концепция (спорт, историческая, борьба с зависимостями)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EF11-7567-46F5-84EA-11832732E69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52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Регулярного пополнения фондов. Ремонтов. Внедрения современных технологий. Финансирования!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EF11-7567-46F5-84EA-11832732E69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Центральная библиотека «Светоч» в структуре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Эжвинской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ЦБС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EF11-7567-46F5-84EA-11832732E69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5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БК продолжает и развивает традиции качественного комплектования и трепетного отношения к потребностям и условиям библиотек. Это не только требование времени, но и внутренняя потребность каждого члена нашего коллектива.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EF11-7567-46F5-84EA-11832732E6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3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пользе чтения, о роли библиотек и библиотекарей можно говорить бесконечно!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библиотеками в современном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мире стоит много сложнейших задач. Одна из них – обеспечить читателей интересными им книгами. 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Вашим читателям интересно, знаете Вы, библиотекари. 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мы видим свою задачу в том, что бы снабдить Вас информацией и удобными инструментами для комплектования книжных фондов.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EF11-7567-46F5-84EA-11832732E69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5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решения этой задачи </a:t>
            </a:r>
            <a:r>
              <a:rPr lang="ru-RU" dirty="0" err="1" smtClean="0"/>
              <a:t>БиблиоКнига</a:t>
            </a:r>
            <a:r>
              <a:rPr lang="ru-RU" dirty="0" smtClean="0"/>
              <a:t> движется в следующих направлениях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EF11-7567-46F5-84EA-11832732E6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1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EF11-7567-46F5-84EA-11832732E6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9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Науч.-поп. содержит обучающую, развивающую и собственно науч.-поп.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EF11-7567-46F5-84EA-11832732E6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1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Современная литература – интеллектуальный</a:t>
            </a:r>
            <a:r>
              <a:rPr lang="ru-RU" baseline="0" dirty="0" smtClean="0"/>
              <a:t> роман, исторический роман, современная литература и поэзия</a:t>
            </a:r>
          </a:p>
          <a:p>
            <a:r>
              <a:rPr lang="ru-RU" baseline="0" dirty="0" err="1" smtClean="0"/>
              <a:t>Разножанровая</a:t>
            </a:r>
            <a:r>
              <a:rPr lang="ru-RU" baseline="0" dirty="0" smtClean="0"/>
              <a:t> литература – детективы, приключения, </a:t>
            </a:r>
            <a:r>
              <a:rPr lang="ru-RU" baseline="0" smtClean="0"/>
              <a:t>сентиментальная проза, </a:t>
            </a:r>
            <a:r>
              <a:rPr lang="ru-RU" baseline="0" dirty="0" smtClean="0"/>
              <a:t>фантастика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EF11-7567-46F5-84EA-11832732E69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34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Идея с комплектами возникла благодаря государственной программе «Сельская библиотека». Мы на</a:t>
            </a:r>
            <a:r>
              <a:rPr lang="ru-RU" baseline="0" dirty="0" smtClean="0"/>
              <a:t> эту идею посмотрели шире и стали формировать тематические комплекты меньшего объема.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EF11-7567-46F5-84EA-11832732E69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2023 – год педагога</a:t>
            </a:r>
          </a:p>
          <a:p>
            <a:r>
              <a:rPr lang="ru-RU" dirty="0" smtClean="0"/>
              <a:t>2024 – есть мнения</a:t>
            </a:r>
            <a:r>
              <a:rPr lang="en-US" baseline="0" dirty="0" smtClean="0"/>
              <a:t>:</a:t>
            </a:r>
            <a:r>
              <a:rPr lang="ru-RU" baseline="0" dirty="0" smtClean="0"/>
              <a:t> </a:t>
            </a:r>
            <a:r>
              <a:rPr lang="ru-RU" dirty="0" smtClean="0"/>
              <a:t>год инженера или</a:t>
            </a:r>
            <a:r>
              <a:rPr lang="ru-RU" baseline="0" dirty="0" smtClean="0"/>
              <a:t> год волонтера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EF11-7567-46F5-84EA-11832732E69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4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C0A0-19C0-467E-BB59-55F3C5902A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5920-7AF4-4006-843F-C27B90320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5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C0A0-19C0-467E-BB59-55F3C5902A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5920-7AF4-4006-843F-C27B90320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3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C0A0-19C0-467E-BB59-55F3C5902A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5920-7AF4-4006-843F-C27B90320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4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C0A0-19C0-467E-BB59-55F3C5902A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5920-7AF4-4006-843F-C27B90320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0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C0A0-19C0-467E-BB59-55F3C5902A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5920-7AF4-4006-843F-C27B90320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7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C0A0-19C0-467E-BB59-55F3C5902A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5920-7AF4-4006-843F-C27B90320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7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C0A0-19C0-467E-BB59-55F3C5902A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5920-7AF4-4006-843F-C27B90320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7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C0A0-19C0-467E-BB59-55F3C5902A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5920-7AF4-4006-843F-C27B90320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7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C0A0-19C0-467E-BB59-55F3C5902A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5920-7AF4-4006-843F-C27B90320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C0A0-19C0-467E-BB59-55F3C5902A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5920-7AF4-4006-843F-C27B90320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7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C0A0-19C0-467E-BB59-55F3C5902A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5920-7AF4-4006-843F-C27B90320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5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C0A0-19C0-467E-BB59-55F3C5902A7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5920-7AF4-4006-843F-C27B90320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8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erastova@bbls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«БИБЛИОКНИГА»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272808" cy="3960440"/>
          </a:xfrm>
        </p:spPr>
        <p:txBody>
          <a:bodyPr>
            <a:normAutofit fontScale="70000" lnSpcReduction="20000"/>
          </a:bodyPr>
          <a:lstStyle/>
          <a:p>
            <a:r>
              <a:rPr lang="ru-RU" sz="6500" b="1" dirty="0">
                <a:solidFill>
                  <a:srgbClr val="FF0000"/>
                </a:solidFill>
              </a:rPr>
              <a:t>Комплектование фондов </a:t>
            </a:r>
            <a:r>
              <a:rPr lang="ru-RU" sz="6500" b="1" dirty="0" smtClean="0">
                <a:solidFill>
                  <a:srgbClr val="FF0000"/>
                </a:solidFill>
              </a:rPr>
              <a:t>библиотек</a:t>
            </a:r>
            <a:endParaRPr lang="ru-RU" sz="6500" b="1" dirty="0">
              <a:solidFill>
                <a:srgbClr val="FF0000"/>
              </a:solidFill>
            </a:endParaRPr>
          </a:p>
          <a:p>
            <a:r>
              <a:rPr lang="ru-RU" sz="6500" b="1" dirty="0">
                <a:solidFill>
                  <a:srgbClr val="FF0000"/>
                </a:solidFill>
              </a:rPr>
              <a:t>Практические решения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Рязань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День комплектования для специалистов </a:t>
            </a:r>
          </a:p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государственных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муниципальных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библиотек </a:t>
            </a:r>
          </a:p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Рязанской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области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2025 г.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5000" b="1" dirty="0"/>
              <a:t>Блок </a:t>
            </a:r>
            <a:r>
              <a:rPr lang="ru-RU" sz="5000" b="1" dirty="0" smtClean="0"/>
              <a:t>художественной </a:t>
            </a:r>
            <a:r>
              <a:rPr lang="ru-RU" sz="5000" b="1" dirty="0"/>
              <a:t>литературы</a:t>
            </a:r>
            <a:endParaRPr lang="ru-RU" sz="5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5709"/>
            <a:ext cx="8229600" cy="3194944"/>
          </a:xfrm>
        </p:spPr>
      </p:pic>
    </p:spTree>
    <p:extLst>
      <p:ext uri="{BB962C8B-B14F-4D97-AF65-F5344CB8AC3E}">
        <p14:creationId xmlns:p14="http://schemas.microsoft.com/office/powerpoint/2010/main" val="219205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400" b="1" dirty="0" smtClean="0"/>
              <a:t>КОМПЛЕКТЫ</a:t>
            </a:r>
            <a:endParaRPr lang="ru-RU" sz="6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Профессиональная подборка</a:t>
            </a:r>
          </a:p>
          <a:p>
            <a:r>
              <a:rPr lang="ru-RU" dirty="0" smtClean="0"/>
              <a:t>Тематические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smtClean="0"/>
              <a:t>«Все работы хороши», «Школьная классика», «О Войне - детям»…</a:t>
            </a:r>
            <a:endParaRPr lang="ru-RU" dirty="0" smtClean="0"/>
          </a:p>
          <a:p>
            <a:r>
              <a:rPr lang="ru-RU" dirty="0" smtClean="0"/>
              <a:t>Актуальные в обществе темы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smtClean="0"/>
              <a:t>«Защитники Отечества», «Они победили фашизм», «Дружная семья»…</a:t>
            </a:r>
            <a:endParaRPr lang="ru-RU" dirty="0" smtClean="0"/>
          </a:p>
          <a:p>
            <a:r>
              <a:rPr lang="ru-RU" dirty="0" smtClean="0"/>
              <a:t>Цены ниже, чем по прайсам</a:t>
            </a:r>
          </a:p>
          <a:p>
            <a:r>
              <a:rPr lang="ru-RU" dirty="0" smtClean="0"/>
              <a:t>Документы в день обращения</a:t>
            </a:r>
          </a:p>
          <a:p>
            <a:r>
              <a:rPr lang="ru-RU" dirty="0" smtClean="0"/>
              <a:t>100 % поставка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Предлагаем сегодня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1600" b="1" dirty="0"/>
              <a:t>«Защитники Отечества» - </a:t>
            </a:r>
            <a:r>
              <a:rPr lang="ru-RU" sz="1600" dirty="0"/>
              <a:t>Комплект книг, посвященный году Защитника Отечества, объявленному в России в 2025 году</a:t>
            </a:r>
          </a:p>
          <a:p>
            <a:r>
              <a:rPr lang="ru-RU" sz="1600" b="1" dirty="0"/>
              <a:t>«Они победили фашизм» - </a:t>
            </a:r>
            <a:r>
              <a:rPr lang="ru-RU" sz="1600" dirty="0"/>
              <a:t>Комплект книг, посвященный году "Защитника Отечества", объявленному в России и году «Мира и борьбы с нацизмом», объявленному в СНГ в 2025 году</a:t>
            </a:r>
          </a:p>
          <a:p>
            <a:r>
              <a:rPr lang="ru-RU" sz="1600" b="1" dirty="0"/>
              <a:t>«Современный ЗОЖ» - </a:t>
            </a:r>
            <a:r>
              <a:rPr lang="ru-RU" sz="1600" dirty="0"/>
              <a:t>Комплект книг о ЗОЖ как неотъемлемой части жизни современного человека</a:t>
            </a:r>
          </a:p>
          <a:p>
            <a:r>
              <a:rPr lang="ru-RU" sz="1600" b="1" dirty="0"/>
              <a:t>«Все работы хороши!» - </a:t>
            </a:r>
            <a:r>
              <a:rPr lang="ru-RU" sz="1600" dirty="0"/>
              <a:t>Комплект книг по профориентации для детей и подростков</a:t>
            </a:r>
          </a:p>
          <a:p>
            <a:r>
              <a:rPr lang="ru-RU" sz="1600" b="1" dirty="0"/>
              <a:t>«О Войне - детям» - </a:t>
            </a:r>
            <a:r>
              <a:rPr lang="ru-RU" sz="1600" dirty="0"/>
              <a:t>Комплект книг о Великой Отечественной Войне для детей и подростков</a:t>
            </a:r>
          </a:p>
          <a:p>
            <a:r>
              <a:rPr lang="ru-RU" sz="1600" b="1" dirty="0" smtClean="0"/>
              <a:t>«</a:t>
            </a:r>
            <a:r>
              <a:rPr lang="ru-RU" sz="1600" b="1" dirty="0"/>
              <a:t>Дружная семья» - </a:t>
            </a:r>
            <a:r>
              <a:rPr lang="ru-RU" sz="1600" dirty="0"/>
              <a:t>Комплект детской художественной литературы, </a:t>
            </a:r>
            <a:r>
              <a:rPr lang="ru-RU" sz="1600" dirty="0" smtClean="0"/>
              <a:t>подготовленный в рамках национального проекта «Семья»</a:t>
            </a:r>
            <a:endParaRPr lang="ru-RU" sz="1600" dirty="0"/>
          </a:p>
          <a:p>
            <a:r>
              <a:rPr lang="ru-RU" sz="1600" b="1" dirty="0" smtClean="0"/>
              <a:t>«</a:t>
            </a:r>
            <a:r>
              <a:rPr lang="ru-RU" sz="1600" b="1" dirty="0"/>
              <a:t>Культурное наследие народов России» - </a:t>
            </a:r>
            <a:r>
              <a:rPr lang="ru-RU" sz="1600" dirty="0"/>
              <a:t>Комплект книг о фольклоре, традициях и ремёслах народов России</a:t>
            </a:r>
          </a:p>
          <a:p>
            <a:r>
              <a:rPr lang="ru-RU" sz="1600" b="1" dirty="0"/>
              <a:t>«Классика в школе» - </a:t>
            </a:r>
            <a:r>
              <a:rPr lang="ru-RU" sz="1600" dirty="0"/>
              <a:t>Комплект книг по школьной программе для начальной и средней школы</a:t>
            </a:r>
          </a:p>
          <a:p>
            <a:r>
              <a:rPr lang="ru-RU" sz="1600" b="1" dirty="0" smtClean="0"/>
              <a:t>«</a:t>
            </a:r>
            <a:r>
              <a:rPr lang="ru-RU" sz="1600" b="1" dirty="0"/>
              <a:t>Я люблю читать» - </a:t>
            </a:r>
            <a:r>
              <a:rPr lang="ru-RU" sz="1600" dirty="0"/>
              <a:t>Комплект увлекательных историй для детей</a:t>
            </a:r>
          </a:p>
          <a:p>
            <a:r>
              <a:rPr lang="ru-RU" sz="1600" b="1" dirty="0" smtClean="0"/>
              <a:t>«</a:t>
            </a:r>
            <a:r>
              <a:rPr lang="ru-RU" sz="1600" b="1" dirty="0"/>
              <a:t>Фамильные ценности» - </a:t>
            </a:r>
            <a:r>
              <a:rPr lang="ru-RU" sz="1600" dirty="0"/>
              <a:t>Комплект сентиментальной прозы о семейных и общечеловеческих </a:t>
            </a:r>
            <a:r>
              <a:rPr lang="ru-RU" sz="1600" dirty="0" smtClean="0"/>
              <a:t>ценностях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821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 smtClean="0"/>
              <a:t>«Дружная семья»</a:t>
            </a:r>
            <a:endParaRPr lang="ru-RU" sz="45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5794"/>
            <a:ext cx="8496944" cy="482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90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/>
              <a:t>ИНДИВИДУАЛЬНЫЕ СПИСКИ</a:t>
            </a:r>
            <a:endParaRPr lang="ru-RU" sz="5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ru-RU" sz="4100" dirty="0" smtClean="0"/>
              <a:t>Отказные листы</a:t>
            </a:r>
          </a:p>
          <a:p>
            <a:r>
              <a:rPr lang="ru-RU" sz="4100" dirty="0" smtClean="0"/>
              <a:t>Проверка на наличие в издательствах</a:t>
            </a:r>
          </a:p>
          <a:p>
            <a:r>
              <a:rPr lang="ru-RU" sz="4100" dirty="0" smtClean="0"/>
              <a:t>Поиск в магазинах</a:t>
            </a:r>
          </a:p>
          <a:p>
            <a:r>
              <a:rPr lang="ru-RU" sz="4100" dirty="0" smtClean="0"/>
              <a:t>Составление прайса на узкую тему</a:t>
            </a:r>
          </a:p>
          <a:p>
            <a:r>
              <a:rPr lang="ru-RU" sz="4100" dirty="0" smtClean="0"/>
              <a:t>Объединение с основным заказом</a:t>
            </a:r>
          </a:p>
          <a:p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39325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КОНКУРСНЫЕ ПРОЦЕДУРЫ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200" dirty="0" smtClean="0"/>
              <a:t>Помощь в составлении сбалансированной спецификации</a:t>
            </a:r>
          </a:p>
          <a:p>
            <a:r>
              <a:rPr lang="ru-RU" sz="4200" dirty="0" smtClean="0"/>
              <a:t>Работа на площадках, в </a:t>
            </a:r>
            <a:r>
              <a:rPr lang="ru-RU" sz="4200" dirty="0" err="1" smtClean="0"/>
              <a:t>Диадоке</a:t>
            </a:r>
            <a:endParaRPr lang="ru-RU" sz="4200" dirty="0" smtClean="0"/>
          </a:p>
          <a:p>
            <a:r>
              <a:rPr lang="ru-RU" sz="4200" dirty="0" smtClean="0"/>
              <a:t>Участие в аукционах, котировках, офертах</a:t>
            </a:r>
          </a:p>
          <a:p>
            <a:r>
              <a:rPr lang="ru-RU" sz="4200" dirty="0" smtClean="0"/>
              <a:t>Тесное сотрудничество по ходу выполнения задания</a:t>
            </a:r>
          </a:p>
          <a:p>
            <a:r>
              <a:rPr lang="ru-RU" sz="4200" dirty="0" smtClean="0"/>
              <a:t>Стремление выполнить на 100%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8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Исключительные права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44-ФЗ 93 ст. 1 ч. 14 п.</a:t>
            </a:r>
          </a:p>
          <a:p>
            <a:r>
              <a:rPr lang="ru-RU" dirty="0" smtClean="0"/>
              <a:t>Агенты 21 издательства</a:t>
            </a:r>
            <a:r>
              <a:rPr lang="en-US" dirty="0" smtClean="0"/>
              <a:t>: </a:t>
            </a:r>
            <a:r>
              <a:rPr lang="ru-RU" dirty="0" smtClean="0"/>
              <a:t>Азбука-Аттикус</a:t>
            </a:r>
            <a:r>
              <a:rPr lang="ru-RU" dirty="0"/>
              <a:t>, </a:t>
            </a:r>
            <a:r>
              <a:rPr lang="ru-RU" dirty="0" err="1"/>
              <a:t>Энас</a:t>
            </a:r>
            <a:r>
              <a:rPr lang="ru-RU" dirty="0"/>
              <a:t>, Махаон, Иностранка, </a:t>
            </a:r>
            <a:r>
              <a:rPr lang="ru-RU" dirty="0" err="1"/>
              <a:t>КоЛибри</a:t>
            </a:r>
            <a:r>
              <a:rPr lang="ru-RU" dirty="0"/>
              <a:t>, Вече, Самокат, Детская литература,  </a:t>
            </a:r>
            <a:r>
              <a:rPr lang="ru-RU" dirty="0" smtClean="0"/>
              <a:t>Ломоносов</a:t>
            </a:r>
            <a:r>
              <a:rPr lang="ru-RU" dirty="0"/>
              <a:t>, РуДа, Мир и образование, Молодая гвардия, Питер, Настя и Никита, </a:t>
            </a:r>
            <a:r>
              <a:rPr lang="ru-RU" dirty="0" err="1" smtClean="0"/>
              <a:t>Октопус</a:t>
            </a:r>
            <a:r>
              <a:rPr lang="ru-RU" dirty="0" smtClean="0"/>
              <a:t>, </a:t>
            </a:r>
            <a:r>
              <a:rPr lang="ru-RU" dirty="0" err="1"/>
              <a:t>Росмэн</a:t>
            </a:r>
            <a:r>
              <a:rPr lang="ru-RU" dirty="0"/>
              <a:t>, </a:t>
            </a:r>
            <a:r>
              <a:rPr lang="ru-RU" dirty="0" err="1" smtClean="0"/>
              <a:t>Вакоша</a:t>
            </a:r>
            <a:r>
              <a:rPr lang="ru-RU" dirty="0"/>
              <a:t>, </a:t>
            </a:r>
            <a:r>
              <a:rPr lang="ru-RU" dirty="0" err="1"/>
              <a:t>Рипол</a:t>
            </a:r>
            <a:r>
              <a:rPr lang="ru-RU" dirty="0"/>
              <a:t>, </a:t>
            </a:r>
            <a:r>
              <a:rPr lang="ru-RU" dirty="0" err="1"/>
              <a:t>Руграм</a:t>
            </a:r>
            <a:r>
              <a:rPr lang="ru-RU" dirty="0"/>
              <a:t>, </a:t>
            </a:r>
            <a:r>
              <a:rPr lang="ru-RU" dirty="0" smtClean="0"/>
              <a:t>ИД Мещерякова. </a:t>
            </a:r>
            <a:endParaRPr lang="en-US" dirty="0" smtClean="0"/>
          </a:p>
          <a:p>
            <a:r>
              <a:rPr lang="ru-RU" dirty="0" smtClean="0"/>
              <a:t>Работая только с одним менеджером, имеете договоры с рядом издательств.</a:t>
            </a:r>
          </a:p>
          <a:p>
            <a:r>
              <a:rPr lang="ru-RU" dirty="0" smtClean="0"/>
              <a:t>Совокупная поставка.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КОНТАКТЫ ООО «БИБЛИОКНИГА»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Генеральный директор </a:t>
            </a:r>
            <a:r>
              <a:rPr lang="ru-RU" sz="2500" dirty="0" err="1" smtClean="0"/>
              <a:t>Эрастова</a:t>
            </a:r>
            <a:r>
              <a:rPr lang="ru-RU" sz="2500" dirty="0" smtClean="0"/>
              <a:t> Екатерина Львовна  </a:t>
            </a:r>
          </a:p>
          <a:p>
            <a:pPr marL="0" indent="0">
              <a:buNone/>
            </a:pPr>
            <a:r>
              <a:rPr lang="ru-RU" sz="2500" dirty="0"/>
              <a:t> </a:t>
            </a:r>
            <a:r>
              <a:rPr lang="ru-RU" sz="2500" dirty="0" smtClean="0"/>
              <a:t>    8 </a:t>
            </a:r>
            <a:r>
              <a:rPr lang="ru-RU" sz="2500" dirty="0"/>
              <a:t>(906) 054-67-45   </a:t>
            </a:r>
            <a:r>
              <a:rPr lang="en-US" sz="2500" dirty="0" smtClean="0">
                <a:hlinkClick r:id="rId2"/>
              </a:rPr>
              <a:t>eerastova@bbls.ru</a:t>
            </a:r>
            <a:endParaRPr lang="ru-RU" sz="2500" dirty="0" smtClean="0"/>
          </a:p>
          <a:p>
            <a:pPr marL="0" indent="0">
              <a:buNone/>
            </a:pPr>
            <a:endParaRPr lang="ru-RU" sz="2500" dirty="0"/>
          </a:p>
          <a:p>
            <a:r>
              <a:rPr lang="ru-RU" sz="2500" dirty="0" smtClean="0"/>
              <a:t>Ведущий менеджер по работе с библиотеками </a:t>
            </a:r>
          </a:p>
          <a:p>
            <a:pPr marL="0" indent="0">
              <a:buNone/>
            </a:pPr>
            <a:r>
              <a:rPr lang="ru-RU" sz="2500" dirty="0"/>
              <a:t> </a:t>
            </a:r>
            <a:r>
              <a:rPr lang="ru-RU" sz="2500" dirty="0" smtClean="0"/>
              <a:t>    Азарянц Ирина Леонидовна  8 (903) 117-19-56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</a:t>
            </a:r>
            <a:r>
              <a:rPr lang="en-US" sz="2500" dirty="0" smtClean="0"/>
              <a:t>iazariants@bbls.ru    </a:t>
            </a:r>
            <a:endParaRPr lang="ru-RU" sz="2500" dirty="0" smtClean="0"/>
          </a:p>
          <a:p>
            <a:pPr marL="0" indent="0">
              <a:buNone/>
            </a:pPr>
            <a:r>
              <a:rPr lang="en-US" sz="2500" dirty="0" smtClean="0"/>
              <a:t>                                                                            </a:t>
            </a:r>
            <a:endParaRPr lang="en-US" sz="2500" dirty="0" smtClean="0"/>
          </a:p>
          <a:p>
            <a:r>
              <a:rPr lang="ru-RU" sz="2500" dirty="0" smtClean="0"/>
              <a:t>Менеджер по работе с исключительными правами Ларин Александр Викторович 8 (909) 634-02-32</a:t>
            </a:r>
            <a:r>
              <a:rPr lang="en-US" sz="2500" dirty="0"/>
              <a:t> alarin@bbls.ru</a:t>
            </a:r>
            <a:endParaRPr lang="ru-RU" sz="2500" dirty="0" smtClean="0"/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9214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БОЛЬШЕ БЛАГОДАРНЫХ ЧИТАТЕЛЕЙ!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31" y="1600200"/>
            <a:ext cx="6650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0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chemeClr val="accent6">
                    <a:lumMod val="50000"/>
                  </a:schemeClr>
                </a:solidFill>
              </a:rPr>
              <a:t>Центральная библиотека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Спасского 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</a:rPr>
              <a:t>района</a:t>
            </a:r>
            <a:endParaRPr lang="ru-RU" sz="3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22413"/>
            <a:ext cx="8286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93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ТРАДИЦИИ ООО «</a:t>
            </a:r>
            <a:r>
              <a:rPr lang="ru-RU" b="1" dirty="0" err="1" smtClean="0"/>
              <a:t>БиблиоКнига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Качественное комплектование</a:t>
            </a:r>
          </a:p>
          <a:p>
            <a:r>
              <a:rPr lang="ru-RU" dirty="0" smtClean="0"/>
              <a:t>Индивидуальный и трепетный подход к заказчику</a:t>
            </a:r>
          </a:p>
          <a:p>
            <a:r>
              <a:rPr lang="ru-RU" dirty="0" smtClean="0"/>
              <a:t>Готовность удовлетворить все условия, нужды и потребности</a:t>
            </a:r>
          </a:p>
          <a:p>
            <a:r>
              <a:rPr lang="ru-RU" dirty="0" smtClean="0"/>
              <a:t>Закрытие договора на нужную сумму до копейки</a:t>
            </a:r>
          </a:p>
          <a:p>
            <a:r>
              <a:rPr lang="ru-RU" dirty="0" smtClean="0"/>
              <a:t>Поставка в библиотеку с разгрузкой за наш счет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8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09634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СПАСИБО ЗА ВНИМАНИЕ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6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БиблиоКнига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7363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200" dirty="0" smtClean="0">
                <a:solidFill>
                  <a:schemeClr val="accent2">
                    <a:lumMod val="50000"/>
                  </a:schemeClr>
                </a:solidFill>
              </a:rPr>
              <a:t>Комплектование фондов библиотек</a:t>
            </a:r>
          </a:p>
          <a:p>
            <a:pPr marL="0" indent="0" algn="ctr">
              <a:buNone/>
            </a:pPr>
            <a:r>
              <a:rPr lang="ru-RU" sz="4200" dirty="0" smtClean="0">
                <a:solidFill>
                  <a:schemeClr val="accent2">
                    <a:lumMod val="50000"/>
                  </a:schemeClr>
                </a:solidFill>
              </a:rPr>
              <a:t>8 (906) 054-67-45</a:t>
            </a:r>
          </a:p>
          <a:p>
            <a:pPr marL="0" indent="0" algn="ctr">
              <a:buNone/>
            </a:pP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</a:rPr>
              <a:t>eerastova@bbls.ru</a:t>
            </a:r>
            <a:endParaRPr lang="ru-RU" sz="4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«Общение с книгой — высшая и незаменимая форма интеллектуального развития человека» 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А.Т.Твардовский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20" y="1600200"/>
            <a:ext cx="49945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52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/>
              <a:t>Рассылка обновленных предложений</a:t>
            </a:r>
            <a:br>
              <a:rPr lang="ru-RU" sz="3500" b="1" dirty="0"/>
            </a:br>
            <a:r>
              <a:rPr lang="ru-RU" sz="3500" b="1" dirty="0"/>
              <a:t>в начале каждого месяца</a:t>
            </a:r>
            <a:endParaRPr lang="ru-RU" sz="35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23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НАПРАВЛЕНИЯ РАБОТЫ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Тематические прайсы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Комплекты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Индивидуальные списки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Подготовка конкурсных процедур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Исключительные права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281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400" b="1" dirty="0" smtClean="0"/>
              <a:t>ПРАЙСЫ</a:t>
            </a:r>
            <a:endParaRPr lang="ru-RU" sz="6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5000" dirty="0" smtClean="0"/>
              <a:t>Прайсы </a:t>
            </a:r>
            <a:r>
              <a:rPr lang="ru-RU" sz="5000" dirty="0" err="1" smtClean="0"/>
              <a:t>рубрицированы</a:t>
            </a:r>
            <a:r>
              <a:rPr lang="ru-RU" sz="5000" dirty="0" smtClean="0"/>
              <a:t>, что способствует </a:t>
            </a:r>
            <a:r>
              <a:rPr lang="ru-RU" sz="5000" dirty="0"/>
              <a:t>эффективной работе с учетом профилирования и специализации </a:t>
            </a:r>
            <a:r>
              <a:rPr lang="ru-RU" sz="5000" dirty="0" smtClean="0"/>
              <a:t>библиотеки</a:t>
            </a:r>
          </a:p>
          <a:p>
            <a:r>
              <a:rPr lang="ru-RU" sz="5000" dirty="0" smtClean="0"/>
              <a:t>3 </a:t>
            </a:r>
            <a:r>
              <a:rPr lang="ru-RU" sz="5000" dirty="0"/>
              <a:t>блока</a:t>
            </a:r>
          </a:p>
          <a:p>
            <a:r>
              <a:rPr lang="ru-RU" sz="5000" dirty="0" smtClean="0"/>
              <a:t>Удобно считать процентное соотношение </a:t>
            </a:r>
          </a:p>
          <a:p>
            <a:r>
              <a:rPr lang="ru-RU" sz="5000" dirty="0" smtClean="0"/>
              <a:t>Возможность фильтровать по любому параметру книги</a:t>
            </a:r>
          </a:p>
          <a:p>
            <a:endParaRPr lang="ru-RU" sz="5000" dirty="0"/>
          </a:p>
          <a:p>
            <a:endParaRPr lang="ru-RU" sz="5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2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Вид прайса</a:t>
            </a:r>
            <a:endParaRPr lang="ru-RU" sz="6000" dirty="0"/>
          </a:p>
        </p:txBody>
      </p:sp>
      <p:pic>
        <p:nvPicPr>
          <p:cNvPr id="4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9" y="1600200"/>
            <a:ext cx="7913161" cy="4525963"/>
          </a:xfrm>
        </p:spPr>
      </p:pic>
    </p:spTree>
    <p:extLst>
      <p:ext uri="{BB962C8B-B14F-4D97-AF65-F5344CB8AC3E}">
        <p14:creationId xmlns:p14="http://schemas.microsoft.com/office/powerpoint/2010/main" val="86174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Блок отраслевой литературы</a:t>
            </a:r>
            <a:endParaRPr lang="ru-RU" b="1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489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7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/>
              <a:t>Блок детской литературы</a:t>
            </a:r>
            <a:endParaRPr lang="ru-RU" sz="5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9716"/>
            <a:ext cx="8229600" cy="3206931"/>
          </a:xfrm>
        </p:spPr>
      </p:pic>
    </p:spTree>
    <p:extLst>
      <p:ext uri="{BB962C8B-B14F-4D97-AF65-F5344CB8AC3E}">
        <p14:creationId xmlns:p14="http://schemas.microsoft.com/office/powerpoint/2010/main" val="21080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48592</TotalTime>
  <Words>753</Words>
  <Application>Microsoft Office PowerPoint</Application>
  <PresentationFormat>Экран (4:3)</PresentationFormat>
  <Paragraphs>112</Paragraphs>
  <Slides>20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ООО «БИБЛИОКНИГА»</vt:lpstr>
      <vt:lpstr>ТРАДИЦИИ ООО «БиблиоКнига»</vt:lpstr>
      <vt:lpstr>«Общение с книгой — высшая и незаменимая форма интеллектуального развития человека»  А.Т.Твардовский</vt:lpstr>
      <vt:lpstr>Рассылка обновленных предложений в начале каждого месяца</vt:lpstr>
      <vt:lpstr>НАПРАВЛЕНИЯ РАБОТЫ</vt:lpstr>
      <vt:lpstr>ПРАЙСЫ</vt:lpstr>
      <vt:lpstr>Вид прайса</vt:lpstr>
      <vt:lpstr>Блок отраслевой литературы</vt:lpstr>
      <vt:lpstr>Блок детской литературы</vt:lpstr>
      <vt:lpstr>Блок художественной литературы</vt:lpstr>
      <vt:lpstr>КОМПЛЕКТЫ</vt:lpstr>
      <vt:lpstr>Предлагаем сегодня</vt:lpstr>
      <vt:lpstr>«Дружная семья»</vt:lpstr>
      <vt:lpstr>ИНДИВИДУАЛЬНЫЕ СПИСКИ</vt:lpstr>
      <vt:lpstr>КОНКУРСНЫЕ ПРОЦЕДУРЫ</vt:lpstr>
      <vt:lpstr>Исключительные права</vt:lpstr>
      <vt:lpstr>КОНТАКТЫ ООО «БИБЛИОКНИГА»</vt:lpstr>
      <vt:lpstr>БОЛЬШЕ БЛАГОДАРНЫХ ЧИТАТЕЛЕЙ!</vt:lpstr>
      <vt:lpstr>Центральная библиотека  Спасского района</vt:lpstr>
      <vt:lpstr>СПАСИБО ЗА ВНИМАНИЕ ООО «БиблиоКнига»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112</cp:revision>
  <dcterms:created xsi:type="dcterms:W3CDTF">2021-08-06T07:29:09Z</dcterms:created>
  <dcterms:modified xsi:type="dcterms:W3CDTF">2025-02-17T12:59:29Z</dcterms:modified>
</cp:coreProperties>
</file>